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8288000" cy="10287000"/>
  <p:notesSz cx="6858000" cy="9144000"/>
  <p:embeddedFontLst>
    <p:embeddedFont>
      <p:font typeface="Helvetica World Bold" panose="020B0604020202020204" charset="-128"/>
      <p:regular r:id="rId25"/>
    </p:embeddedFont>
    <p:embeddedFont>
      <p:font typeface="Arial Bold" panose="020B0704020202020204" pitchFamily="34" charset="0"/>
      <p:regular r:id="rId26"/>
      <p:bold r:id="rId27"/>
    </p:embeddedFont>
    <p:embeddedFont>
      <p:font typeface="Calibri (MS) Bold" panose="020B0604020202020204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mbria Bold" panose="02040803050406030204" pitchFamily="18" charset="0"/>
      <p:regular r:id="rId33"/>
      <p:bold r:id="rId34"/>
    </p:embeddedFont>
    <p:embeddedFont>
      <p:font typeface="Canva Sans" panose="020B0604020202020204" charset="0"/>
      <p:regular r:id="rId35"/>
    </p:embeddedFont>
    <p:embeddedFont>
      <p:font typeface="Canva Sans Bold" panose="020B0604020202020204" charset="0"/>
      <p:regular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Bold" panose="00000800000000000000" pitchFamily="2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sv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8578" y="1969993"/>
            <a:ext cx="14310845" cy="287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399" b="1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PERSONALIZED ACADEMIC INTERVENTIONS</a:t>
            </a:r>
          </a:p>
          <a:p>
            <a:pPr algn="ctr">
              <a:lnSpc>
                <a:spcPts val="7699"/>
              </a:lnSpc>
            </a:pPr>
            <a:r>
              <a:rPr lang="en-US" sz="4399" b="1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USING ADAPTIVE AND EXPLAINABLE AI: MULTI-</a:t>
            </a:r>
          </a:p>
          <a:p>
            <a:pPr algn="ctr">
              <a:lnSpc>
                <a:spcPts val="7699"/>
              </a:lnSpc>
            </a:pPr>
            <a:r>
              <a:rPr lang="en-US" sz="4399" b="1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MODAL LEARNING ANALYTICS FRAMEWORK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-952218" y="7502553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0" y="4114800"/>
                </a:moveTo>
                <a:lnTo>
                  <a:pt x="5665818" y="4114800"/>
                </a:lnTo>
                <a:lnTo>
                  <a:pt x="566581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512899" y="6336065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4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4" y="4840712"/>
                </a:lnTo>
                <a:lnTo>
                  <a:pt x="45079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68276" y="5225007"/>
            <a:ext cx="10151449" cy="59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495E57"/>
                </a:solidFill>
                <a:latin typeface="Arial"/>
                <a:ea typeface="Arial"/>
                <a:cs typeface="Arial"/>
                <a:sym typeface="Arial"/>
              </a:rPr>
              <a:t>Final Year Research PP1 Presentation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-952218" y="-874167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637464" y="-1264421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5665817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7" y="4114800"/>
                </a:lnTo>
                <a:lnTo>
                  <a:pt x="566581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4" b="-14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3845" y="5899682"/>
            <a:ext cx="10151449" cy="5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063">
                <a:solidFill>
                  <a:srgbClr val="495E57"/>
                </a:solidFill>
                <a:latin typeface="Arial"/>
                <a:ea typeface="Arial"/>
                <a:cs typeface="Arial"/>
                <a:sym typeface="Arial"/>
              </a:rPr>
              <a:t>Project ID - 25-26J-172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0583" y="6936747"/>
            <a:ext cx="14505977" cy="2321553"/>
            <a:chOff x="0" y="0"/>
            <a:chExt cx="19341302" cy="309540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13535265" cy="696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9"/>
                </a:lnSpc>
                <a:spcBef>
                  <a:spcPct val="0"/>
                </a:spcBef>
              </a:pPr>
              <a:r>
                <a:rPr lang="en-US" sz="30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Team Members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806037" y="693196"/>
              <a:ext cx="13535265" cy="53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Ravisanka U V P - IT22354792 (Component 01)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806037" y="1315299"/>
              <a:ext cx="13535265" cy="53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Disanayaka S T   - IT22370228 (Component 02)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06037" y="1937402"/>
              <a:ext cx="13535265" cy="53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Nimanji D.L.K      - IT22365750 (Component 03)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767937" y="2559505"/>
              <a:ext cx="13535265" cy="53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Perera I A T D      - IT22902702 (Component 04)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232176" y="1028700"/>
            <a:ext cx="13009858" cy="5814523"/>
            <a:chOff x="0" y="0"/>
            <a:chExt cx="17346478" cy="775269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346478" cy="7752698"/>
              <a:chOff x="0" y="0"/>
              <a:chExt cx="3426465" cy="15313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426465" cy="1531397"/>
              </a:xfrm>
              <a:custGeom>
                <a:avLst/>
                <a:gdLst/>
                <a:ahLst/>
                <a:cxnLst/>
                <a:rect l="l" t="t" r="r" b="b"/>
                <a:pathLst>
                  <a:path w="3426465" h="1531397">
                    <a:moveTo>
                      <a:pt x="59508" y="0"/>
                    </a:moveTo>
                    <a:lnTo>
                      <a:pt x="3366957" y="0"/>
                    </a:lnTo>
                    <a:cubicBezTo>
                      <a:pt x="3399822" y="0"/>
                      <a:pt x="3426465" y="26643"/>
                      <a:pt x="3426465" y="59508"/>
                    </a:cubicBezTo>
                    <a:lnTo>
                      <a:pt x="3426465" y="1471889"/>
                    </a:lnTo>
                    <a:cubicBezTo>
                      <a:pt x="3426465" y="1487672"/>
                      <a:pt x="3420195" y="1502808"/>
                      <a:pt x="3409035" y="1513968"/>
                    </a:cubicBezTo>
                    <a:cubicBezTo>
                      <a:pt x="3397876" y="1525128"/>
                      <a:pt x="3382739" y="1531397"/>
                      <a:pt x="3366957" y="1531397"/>
                    </a:cubicBezTo>
                    <a:lnTo>
                      <a:pt x="59508" y="1531397"/>
                    </a:lnTo>
                    <a:cubicBezTo>
                      <a:pt x="26643" y="1531397"/>
                      <a:pt x="0" y="1504754"/>
                      <a:pt x="0" y="1471889"/>
                    </a:cubicBezTo>
                    <a:lnTo>
                      <a:pt x="0" y="59508"/>
                    </a:lnTo>
                    <a:cubicBezTo>
                      <a:pt x="0" y="26643"/>
                      <a:pt x="26643" y="0"/>
                      <a:pt x="59508" y="0"/>
                    </a:cubicBezTo>
                    <a:close/>
                  </a:path>
                </a:pathLst>
              </a:custGeom>
              <a:solidFill>
                <a:srgbClr val="1B1B19">
                  <a:alpha val="41961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3426465" cy="1540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547762" y="1405352"/>
              <a:ext cx="13618154" cy="4846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79"/>
                </a:lnSpc>
              </a:pPr>
              <a:r>
                <a:rPr lang="en-US" sz="5199" b="1">
                  <a:solidFill>
                    <a:srgbClr val="39312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DESIGN AND DEVELOPMENT OF A GAMIFIED STRUGGLING LESSON IDENTIFICATION &amp; RECOMMENDATION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57186" y="579152"/>
            <a:ext cx="3492342" cy="3396124"/>
            <a:chOff x="0" y="0"/>
            <a:chExt cx="740988" cy="7205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0988" cy="720573"/>
            </a:xfrm>
            <a:custGeom>
              <a:avLst/>
              <a:gdLst/>
              <a:ahLst/>
              <a:cxnLst/>
              <a:rect l="l" t="t" r="r" b="b"/>
              <a:pathLst>
                <a:path w="740988" h="720573">
                  <a:moveTo>
                    <a:pt x="370494" y="0"/>
                  </a:moveTo>
                  <a:cubicBezTo>
                    <a:pt x="165876" y="0"/>
                    <a:pt x="0" y="161306"/>
                    <a:pt x="0" y="360287"/>
                  </a:cubicBezTo>
                  <a:cubicBezTo>
                    <a:pt x="0" y="559267"/>
                    <a:pt x="165876" y="720573"/>
                    <a:pt x="370494" y="720573"/>
                  </a:cubicBezTo>
                  <a:cubicBezTo>
                    <a:pt x="575112" y="720573"/>
                    <a:pt x="740988" y="559267"/>
                    <a:pt x="740988" y="360287"/>
                  </a:cubicBezTo>
                  <a:cubicBezTo>
                    <a:pt x="740988" y="161306"/>
                    <a:pt x="575112" y="0"/>
                    <a:pt x="370494" y="0"/>
                  </a:cubicBezTo>
                  <a:close/>
                </a:path>
              </a:pathLst>
            </a:custGeom>
            <a:blipFill>
              <a:blip r:embed="rId3"/>
              <a:stretch>
                <a:fillRect b="-2221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06736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IT22370228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802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Disanayaka S.T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704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25-26J-172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3780087" y="5397974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9239" y="8148148"/>
            <a:ext cx="838702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Specialization: Information Technology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28962" y="1692592"/>
            <a:ext cx="7728321" cy="6864988"/>
            <a:chOff x="0" y="0"/>
            <a:chExt cx="2035443" cy="18080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5443" cy="1808063"/>
            </a:xfrm>
            <a:custGeom>
              <a:avLst/>
              <a:gdLst/>
              <a:ahLst/>
              <a:cxnLst/>
              <a:rect l="l" t="t" r="r" b="b"/>
              <a:pathLst>
                <a:path w="2035443" h="1808063">
                  <a:moveTo>
                    <a:pt x="59104" y="0"/>
                  </a:moveTo>
                  <a:lnTo>
                    <a:pt x="1976339" y="0"/>
                  </a:lnTo>
                  <a:cubicBezTo>
                    <a:pt x="2008981" y="0"/>
                    <a:pt x="2035443" y="26462"/>
                    <a:pt x="2035443" y="59104"/>
                  </a:cubicBezTo>
                  <a:lnTo>
                    <a:pt x="2035443" y="1748959"/>
                  </a:lnTo>
                  <a:cubicBezTo>
                    <a:pt x="2035443" y="1781601"/>
                    <a:pt x="2008981" y="1808063"/>
                    <a:pt x="1976339" y="1808063"/>
                  </a:cubicBezTo>
                  <a:lnTo>
                    <a:pt x="59104" y="1808063"/>
                  </a:lnTo>
                  <a:cubicBezTo>
                    <a:pt x="26462" y="1808063"/>
                    <a:pt x="0" y="1781601"/>
                    <a:pt x="0" y="1748959"/>
                  </a:cubicBezTo>
                  <a:lnTo>
                    <a:pt x="0" y="59104"/>
                  </a:lnTo>
                  <a:cubicBezTo>
                    <a:pt x="0" y="26462"/>
                    <a:pt x="26462" y="0"/>
                    <a:pt x="5910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035443" cy="1827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1692592"/>
            <a:ext cx="8129205" cy="6864988"/>
            <a:chOff x="0" y="0"/>
            <a:chExt cx="2141025" cy="18080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1025" cy="1808063"/>
            </a:xfrm>
            <a:custGeom>
              <a:avLst/>
              <a:gdLst/>
              <a:ahLst/>
              <a:cxnLst/>
              <a:rect l="l" t="t" r="r" b="b"/>
              <a:pathLst>
                <a:path w="2141025" h="1808063">
                  <a:moveTo>
                    <a:pt x="56189" y="0"/>
                  </a:moveTo>
                  <a:lnTo>
                    <a:pt x="2084836" y="0"/>
                  </a:lnTo>
                  <a:cubicBezTo>
                    <a:pt x="2115868" y="0"/>
                    <a:pt x="2141025" y="25157"/>
                    <a:pt x="2141025" y="56189"/>
                  </a:cubicBezTo>
                  <a:lnTo>
                    <a:pt x="2141025" y="1751873"/>
                  </a:lnTo>
                  <a:cubicBezTo>
                    <a:pt x="2141025" y="1782906"/>
                    <a:pt x="2115868" y="1808063"/>
                    <a:pt x="2084836" y="1808063"/>
                  </a:cubicBezTo>
                  <a:lnTo>
                    <a:pt x="56189" y="1808063"/>
                  </a:lnTo>
                  <a:cubicBezTo>
                    <a:pt x="25157" y="1808063"/>
                    <a:pt x="0" y="1782906"/>
                    <a:pt x="0" y="1751873"/>
                  </a:cubicBezTo>
                  <a:lnTo>
                    <a:pt x="0" y="56189"/>
                  </a:lnTo>
                  <a:cubicBezTo>
                    <a:pt x="0" y="25157"/>
                    <a:pt x="25157" y="0"/>
                    <a:pt x="561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141025" cy="1827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6736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IT22370228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802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Disanayaka S.T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3704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25-26J-172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8756" y="2150863"/>
            <a:ext cx="642873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How the Solution will address the Sub-Problem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67280" y="3237230"/>
            <a:ext cx="6682646" cy="371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Students: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 which lessons they struggle with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Receive guidance before exams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Lecturers: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weak areas per student early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Reduce manual monitoring effort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61178" y="3408635"/>
            <a:ext cx="6663890" cy="44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Addresses the problem of late identification of student learning difficulties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Monitors quiz interaction behavior during learning activities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Identifies struggling lessons before final examinations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Supports early intervention through targeted practice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94236" y="2150863"/>
            <a:ext cx="642873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User Requirements addressed by the solution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37440" y="455105"/>
            <a:ext cx="1501312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Design and Development of a Gamified Struggling Lesson Identification &amp; Recommendation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406736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IT22370228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6802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Disanayaka S.T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704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25-26J-172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56894" y="1486212"/>
            <a:ext cx="8261318" cy="7538965"/>
            <a:chOff x="0" y="0"/>
            <a:chExt cx="2175820" cy="1985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820" cy="1985571"/>
            </a:xfrm>
            <a:custGeom>
              <a:avLst/>
              <a:gdLst/>
              <a:ahLst/>
              <a:cxnLst/>
              <a:rect l="l" t="t" r="r" b="b"/>
              <a:pathLst>
                <a:path w="2175820" h="1985571">
                  <a:moveTo>
                    <a:pt x="55291" y="0"/>
                  </a:moveTo>
                  <a:lnTo>
                    <a:pt x="2120530" y="0"/>
                  </a:lnTo>
                  <a:cubicBezTo>
                    <a:pt x="2151066" y="0"/>
                    <a:pt x="2175820" y="24754"/>
                    <a:pt x="2175820" y="55291"/>
                  </a:cubicBezTo>
                  <a:lnTo>
                    <a:pt x="2175820" y="1930280"/>
                  </a:lnTo>
                  <a:cubicBezTo>
                    <a:pt x="2175820" y="1944944"/>
                    <a:pt x="2169995" y="1959008"/>
                    <a:pt x="2159626" y="1969377"/>
                  </a:cubicBezTo>
                  <a:cubicBezTo>
                    <a:pt x="2149257" y="1979746"/>
                    <a:pt x="2135194" y="1985571"/>
                    <a:pt x="2120530" y="1985571"/>
                  </a:cubicBezTo>
                  <a:lnTo>
                    <a:pt x="55291" y="1985571"/>
                  </a:lnTo>
                  <a:cubicBezTo>
                    <a:pt x="24754" y="1985571"/>
                    <a:pt x="0" y="1960817"/>
                    <a:pt x="0" y="1930280"/>
                  </a:cubicBezTo>
                  <a:lnTo>
                    <a:pt x="0" y="55291"/>
                  </a:lnTo>
                  <a:cubicBezTo>
                    <a:pt x="0" y="24754"/>
                    <a:pt x="24754" y="0"/>
                    <a:pt x="552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75820" cy="2004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3474" y="1486212"/>
            <a:ext cx="8506553" cy="7538965"/>
            <a:chOff x="0" y="0"/>
            <a:chExt cx="2240409" cy="19855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0409" cy="1985571"/>
            </a:xfrm>
            <a:custGeom>
              <a:avLst/>
              <a:gdLst/>
              <a:ahLst/>
              <a:cxnLst/>
              <a:rect l="l" t="t" r="r" b="b"/>
              <a:pathLst>
                <a:path w="2240409" h="1985571">
                  <a:moveTo>
                    <a:pt x="53697" y="0"/>
                  </a:moveTo>
                  <a:lnTo>
                    <a:pt x="2186712" y="0"/>
                  </a:lnTo>
                  <a:cubicBezTo>
                    <a:pt x="2200954" y="0"/>
                    <a:pt x="2214612" y="5657"/>
                    <a:pt x="2224682" y="15727"/>
                  </a:cubicBezTo>
                  <a:cubicBezTo>
                    <a:pt x="2234752" y="25797"/>
                    <a:pt x="2240409" y="39455"/>
                    <a:pt x="2240409" y="53697"/>
                  </a:cubicBezTo>
                  <a:lnTo>
                    <a:pt x="2240409" y="1931874"/>
                  </a:lnTo>
                  <a:cubicBezTo>
                    <a:pt x="2240409" y="1946116"/>
                    <a:pt x="2234752" y="1959774"/>
                    <a:pt x="2224682" y="1969844"/>
                  </a:cubicBezTo>
                  <a:cubicBezTo>
                    <a:pt x="2214612" y="1979914"/>
                    <a:pt x="2200954" y="1985571"/>
                    <a:pt x="2186712" y="1985571"/>
                  </a:cubicBezTo>
                  <a:lnTo>
                    <a:pt x="53697" y="1985571"/>
                  </a:lnTo>
                  <a:cubicBezTo>
                    <a:pt x="39455" y="1985571"/>
                    <a:pt x="25797" y="1979914"/>
                    <a:pt x="15727" y="1969844"/>
                  </a:cubicBezTo>
                  <a:cubicBezTo>
                    <a:pt x="5657" y="1959774"/>
                    <a:pt x="0" y="1946116"/>
                    <a:pt x="0" y="1931874"/>
                  </a:cubicBezTo>
                  <a:lnTo>
                    <a:pt x="0" y="53697"/>
                  </a:lnTo>
                  <a:cubicBezTo>
                    <a:pt x="0" y="39455"/>
                    <a:pt x="5657" y="25797"/>
                    <a:pt x="15727" y="15727"/>
                  </a:cubicBezTo>
                  <a:cubicBezTo>
                    <a:pt x="25797" y="5657"/>
                    <a:pt x="39455" y="0"/>
                    <a:pt x="5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240409" cy="2004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99370" y="409887"/>
            <a:ext cx="1502763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Design and Development of a Gamified Struggling Lesson Identification &amp; Recommendation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894" y="2138654"/>
            <a:ext cx="8261318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Design Excellence / Contribution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90201" y="2138654"/>
            <a:ext cx="788300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User Feedback on Prototype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799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3169987"/>
            <a:ext cx="7717706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Level-based quiz progression with controlled access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Separation of overall performance and lesson-level feedback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Integration with backend and ML services for analytics</a:t>
            </a: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Simple, interpretable feedback presented to students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84604" y="2874712"/>
            <a:ext cx="6879058" cy="59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Students found lesson-level feedback useful for revision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Early identification of weak lessons improved exam preparation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Level-based structure increased learning motivation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Feedback helped students focus on specific topics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1232176" y="1313968"/>
            <a:ext cx="13009858" cy="4890420"/>
            <a:chOff x="0" y="0"/>
            <a:chExt cx="17346478" cy="652056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346478" cy="6520560"/>
              <a:chOff x="0" y="0"/>
              <a:chExt cx="3426465" cy="128801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426465" cy="1288012"/>
              </a:xfrm>
              <a:custGeom>
                <a:avLst/>
                <a:gdLst/>
                <a:ahLst/>
                <a:cxnLst/>
                <a:rect l="l" t="t" r="r" b="b"/>
                <a:pathLst>
                  <a:path w="3426465" h="1288012">
                    <a:moveTo>
                      <a:pt x="59508" y="0"/>
                    </a:moveTo>
                    <a:lnTo>
                      <a:pt x="3366957" y="0"/>
                    </a:lnTo>
                    <a:cubicBezTo>
                      <a:pt x="3399822" y="0"/>
                      <a:pt x="3426465" y="26643"/>
                      <a:pt x="3426465" y="59508"/>
                    </a:cubicBezTo>
                    <a:lnTo>
                      <a:pt x="3426465" y="1228504"/>
                    </a:lnTo>
                    <a:cubicBezTo>
                      <a:pt x="3426465" y="1244286"/>
                      <a:pt x="3420195" y="1259422"/>
                      <a:pt x="3409035" y="1270582"/>
                    </a:cubicBezTo>
                    <a:cubicBezTo>
                      <a:pt x="3397876" y="1281742"/>
                      <a:pt x="3382739" y="1288012"/>
                      <a:pt x="3366957" y="1288012"/>
                    </a:cubicBezTo>
                    <a:lnTo>
                      <a:pt x="59508" y="1288012"/>
                    </a:lnTo>
                    <a:cubicBezTo>
                      <a:pt x="26643" y="1288012"/>
                      <a:pt x="0" y="1261369"/>
                      <a:pt x="0" y="1228504"/>
                    </a:cubicBezTo>
                    <a:lnTo>
                      <a:pt x="0" y="59508"/>
                    </a:lnTo>
                    <a:cubicBezTo>
                      <a:pt x="0" y="26643"/>
                      <a:pt x="26643" y="0"/>
                      <a:pt x="5950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C7E6B">
                      <a:alpha val="42000"/>
                    </a:srgbClr>
                  </a:gs>
                  <a:gs pos="33333">
                    <a:srgbClr val="45474B">
                      <a:alpha val="42000"/>
                    </a:srgbClr>
                  </a:gs>
                  <a:gs pos="66667">
                    <a:srgbClr val="6C7E6B">
                      <a:alpha val="26670"/>
                    </a:srgbClr>
                  </a:gs>
                  <a:gs pos="100000">
                    <a:srgbClr val="899889">
                      <a:alpha val="2541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3426465" cy="1297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547762" y="1405352"/>
              <a:ext cx="13618154" cy="3614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79"/>
                </a:lnSpc>
              </a:pPr>
              <a:r>
                <a:rPr lang="en-US" sz="5199" b="1">
                  <a:solidFill>
                    <a:srgbClr val="39312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CONVERSATIONAL AI ASSISTANT FOR ADAPTIVE ACADEMIC INTERVENTIONS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780087" y="-2358120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5665817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7" y="4114800"/>
                </a:lnTo>
                <a:lnTo>
                  <a:pt x="566581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6736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IT22365750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802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Nimanji D.L.K	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66578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25-26J-172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3722" y="6920857"/>
            <a:ext cx="13841250" cy="65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Specialization: Information Technology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3780087" y="5446288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13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032366" y="1393738"/>
            <a:ext cx="4089006" cy="3976350"/>
            <a:chOff x="0" y="0"/>
            <a:chExt cx="740988" cy="7205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0988" cy="720573"/>
            </a:xfrm>
            <a:custGeom>
              <a:avLst/>
              <a:gdLst/>
              <a:ahLst/>
              <a:cxnLst/>
              <a:rect l="l" t="t" r="r" b="b"/>
              <a:pathLst>
                <a:path w="740988" h="720573">
                  <a:moveTo>
                    <a:pt x="370494" y="0"/>
                  </a:moveTo>
                  <a:cubicBezTo>
                    <a:pt x="165876" y="0"/>
                    <a:pt x="0" y="161306"/>
                    <a:pt x="0" y="360287"/>
                  </a:cubicBezTo>
                  <a:cubicBezTo>
                    <a:pt x="0" y="559267"/>
                    <a:pt x="165876" y="720573"/>
                    <a:pt x="370494" y="720573"/>
                  </a:cubicBezTo>
                  <a:cubicBezTo>
                    <a:pt x="575112" y="720573"/>
                    <a:pt x="740988" y="559267"/>
                    <a:pt x="740988" y="360287"/>
                  </a:cubicBezTo>
                  <a:cubicBezTo>
                    <a:pt x="740988" y="161306"/>
                    <a:pt x="575112" y="0"/>
                    <a:pt x="370494" y="0"/>
                  </a:cubicBezTo>
                  <a:close/>
                </a:path>
              </a:pathLst>
            </a:custGeom>
            <a:blipFill>
              <a:blip r:embed="rId5"/>
              <a:stretch>
                <a:fillRect t="-27265" b="-2726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419022" y="7799969"/>
            <a:ext cx="13841250" cy="65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IT22365750 | D.L.K.Nimanji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393155" y="1511918"/>
            <a:ext cx="1492794" cy="1173709"/>
          </a:xfrm>
          <a:custGeom>
            <a:avLst/>
            <a:gdLst/>
            <a:ahLst/>
            <a:cxnLst/>
            <a:rect l="l" t="t" r="r" b="b"/>
            <a:pathLst>
              <a:path w="1492794" h="1173709">
                <a:moveTo>
                  <a:pt x="0" y="0"/>
                </a:moveTo>
                <a:lnTo>
                  <a:pt x="1492794" y="0"/>
                </a:lnTo>
                <a:lnTo>
                  <a:pt x="1492794" y="1173709"/>
                </a:lnTo>
                <a:lnTo>
                  <a:pt x="0" y="1173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78073"/>
            <a:ext cx="18276986" cy="121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CONVERSATIONAL AI ASSISTANT FOR ADAPTIVE ACADEMIC INTERVENTIONS</a:t>
            </a:r>
          </a:p>
          <a:p>
            <a:pPr algn="just">
              <a:lnSpc>
                <a:spcPts val="4900"/>
              </a:lnSpc>
            </a:pPr>
            <a:endParaRPr lang="en-US" sz="3500" b="1">
              <a:solidFill>
                <a:srgbClr val="3931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6736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IT22365750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802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Nimanji D.L.K	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31540" y="2257842"/>
            <a:ext cx="15556460" cy="288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students understand academic information easily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instant, clear, and accurate responses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Simplifies complex academic emails, policies, and system notices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students to ask questions using natural language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multi-modal inputs (text, images, PDFs) for better understanding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49623" y="6372642"/>
            <a:ext cx="15556460" cy="288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and anytime access to academic information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explanations of academic emails and notices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Timely reminders for exams, registrations, and events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Personalized responses based on student data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handling of academic information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528138" y="1712246"/>
            <a:ext cx="15556460" cy="51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the solution addresses the sub-problem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0722" y="5607527"/>
            <a:ext cx="15556460" cy="51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 requirements addressed by the solution</a:t>
            </a:r>
          </a:p>
        </p:txBody>
      </p:sp>
      <p:sp>
        <p:nvSpPr>
          <p:cNvPr id="14" name="Freeform 14"/>
          <p:cNvSpPr/>
          <p:nvPr/>
        </p:nvSpPr>
        <p:spPr>
          <a:xfrm>
            <a:off x="5175231" y="5219700"/>
            <a:ext cx="1492794" cy="1173709"/>
          </a:xfrm>
          <a:custGeom>
            <a:avLst/>
            <a:gdLst/>
            <a:ahLst/>
            <a:cxnLst/>
            <a:rect l="l" t="t" r="r" b="b"/>
            <a:pathLst>
              <a:path w="1492794" h="1173709">
                <a:moveTo>
                  <a:pt x="0" y="0"/>
                </a:moveTo>
                <a:lnTo>
                  <a:pt x="1492794" y="0"/>
                </a:lnTo>
                <a:lnTo>
                  <a:pt x="1492794" y="1173709"/>
                </a:lnTo>
                <a:lnTo>
                  <a:pt x="0" y="1173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98640" y="1481375"/>
            <a:ext cx="16429683" cy="3662125"/>
            <a:chOff x="0" y="0"/>
            <a:chExt cx="4327159" cy="9645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7159" cy="964510"/>
            </a:xfrm>
            <a:custGeom>
              <a:avLst/>
              <a:gdLst/>
              <a:ahLst/>
              <a:cxnLst/>
              <a:rect l="l" t="t" r="r" b="b"/>
              <a:pathLst>
                <a:path w="4327159" h="964510">
                  <a:moveTo>
                    <a:pt x="27802" y="0"/>
                  </a:moveTo>
                  <a:lnTo>
                    <a:pt x="4299357" y="0"/>
                  </a:lnTo>
                  <a:cubicBezTo>
                    <a:pt x="4306731" y="0"/>
                    <a:pt x="4313802" y="2929"/>
                    <a:pt x="4319016" y="8143"/>
                  </a:cubicBezTo>
                  <a:cubicBezTo>
                    <a:pt x="4324230" y="13357"/>
                    <a:pt x="4327159" y="20428"/>
                    <a:pt x="4327159" y="27802"/>
                  </a:cubicBezTo>
                  <a:lnTo>
                    <a:pt x="4327159" y="936709"/>
                  </a:lnTo>
                  <a:cubicBezTo>
                    <a:pt x="4327159" y="952063"/>
                    <a:pt x="4314712" y="964510"/>
                    <a:pt x="4299357" y="964510"/>
                  </a:cubicBezTo>
                  <a:lnTo>
                    <a:pt x="27802" y="964510"/>
                  </a:lnTo>
                  <a:cubicBezTo>
                    <a:pt x="12447" y="964510"/>
                    <a:pt x="0" y="952063"/>
                    <a:pt x="0" y="936709"/>
                  </a:cubicBezTo>
                  <a:lnTo>
                    <a:pt x="0" y="27802"/>
                  </a:lnTo>
                  <a:cubicBezTo>
                    <a:pt x="0" y="12447"/>
                    <a:pt x="12447" y="0"/>
                    <a:pt x="278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4327159" cy="974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8640" y="5982176"/>
            <a:ext cx="16429683" cy="3662125"/>
            <a:chOff x="0" y="0"/>
            <a:chExt cx="4327159" cy="9645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27159" cy="964510"/>
            </a:xfrm>
            <a:custGeom>
              <a:avLst/>
              <a:gdLst/>
              <a:ahLst/>
              <a:cxnLst/>
              <a:rect l="l" t="t" r="r" b="b"/>
              <a:pathLst>
                <a:path w="4327159" h="964510">
                  <a:moveTo>
                    <a:pt x="27802" y="0"/>
                  </a:moveTo>
                  <a:lnTo>
                    <a:pt x="4299357" y="0"/>
                  </a:lnTo>
                  <a:cubicBezTo>
                    <a:pt x="4306731" y="0"/>
                    <a:pt x="4313802" y="2929"/>
                    <a:pt x="4319016" y="8143"/>
                  </a:cubicBezTo>
                  <a:cubicBezTo>
                    <a:pt x="4324230" y="13357"/>
                    <a:pt x="4327159" y="20428"/>
                    <a:pt x="4327159" y="27802"/>
                  </a:cubicBezTo>
                  <a:lnTo>
                    <a:pt x="4327159" y="936709"/>
                  </a:lnTo>
                  <a:cubicBezTo>
                    <a:pt x="4327159" y="952063"/>
                    <a:pt x="4314712" y="964510"/>
                    <a:pt x="4299357" y="964510"/>
                  </a:cubicBezTo>
                  <a:lnTo>
                    <a:pt x="27802" y="964510"/>
                  </a:lnTo>
                  <a:cubicBezTo>
                    <a:pt x="12447" y="964510"/>
                    <a:pt x="0" y="952063"/>
                    <a:pt x="0" y="936709"/>
                  </a:cubicBezTo>
                  <a:lnTo>
                    <a:pt x="0" y="27802"/>
                  </a:lnTo>
                  <a:cubicBezTo>
                    <a:pt x="0" y="12447"/>
                    <a:pt x="12447" y="0"/>
                    <a:pt x="278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327159" cy="974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57199" y="5267801"/>
            <a:ext cx="1428750" cy="1428750"/>
          </a:xfrm>
          <a:custGeom>
            <a:avLst/>
            <a:gdLst/>
            <a:ahLst/>
            <a:cxnLst/>
            <a:rect l="l" t="t" r="r" b="b"/>
            <a:pathLst>
              <a:path w="1428750" h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5183" y="1369198"/>
            <a:ext cx="1539317" cy="1333433"/>
          </a:xfrm>
          <a:custGeom>
            <a:avLst/>
            <a:gdLst/>
            <a:ahLst/>
            <a:cxnLst/>
            <a:rect l="l" t="t" r="r" b="b"/>
            <a:pathLst>
              <a:path w="1539317" h="1333433">
                <a:moveTo>
                  <a:pt x="0" y="0"/>
                </a:moveTo>
                <a:lnTo>
                  <a:pt x="1539316" y="0"/>
                </a:lnTo>
                <a:lnTo>
                  <a:pt x="1539316" y="1333433"/>
                </a:lnTo>
                <a:lnTo>
                  <a:pt x="0" y="13334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8640" y="337238"/>
            <a:ext cx="18276986" cy="51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CONVERSATIONAL AI ASSISTANT FOR ADAPTIVE ACADEMIC INTERVENTIONS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73205" y="9830103"/>
            <a:ext cx="27771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9150" y="1655326"/>
            <a:ext cx="15556460" cy="329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Design excellence / contribution</a:t>
            </a:r>
          </a:p>
          <a:p>
            <a:pPr algn="l">
              <a:lnSpc>
                <a:spcPts val="3240"/>
              </a:lnSpc>
            </a:pPr>
            <a:endParaRPr lang="en-US" sz="27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Retrieval-Augmented Generation (RAG) architecture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 a local language model for data privacy and efficiency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Reduces incorrect or hallucinated responses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explainable AI to break down complex content into simple steps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Integrates with LMS for real-time, student-specific information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33140" y="6349128"/>
            <a:ext cx="19992080" cy="329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User feedback on prototype</a:t>
            </a:r>
          </a:p>
          <a:p>
            <a:pPr algn="l">
              <a:lnSpc>
                <a:spcPts val="3240"/>
              </a:lnSpc>
            </a:pPr>
            <a:endParaRPr lang="en-US" sz="27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found the chatbot easy to use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in understanding academic emails and messages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Reminder notifications were appreciated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Uploading screenshots and documents was useful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and ratings are collected for continuous improvement</a:t>
            </a:r>
          </a:p>
          <a:p>
            <a:pPr algn="l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flipH="1">
            <a:off x="13780087" y="5446288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622182" y="0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5665818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8" y="4114800"/>
                </a:lnTo>
                <a:lnTo>
                  <a:pt x="566581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497080" y="2255821"/>
            <a:ext cx="16146454" cy="5544470"/>
            <a:chOff x="0" y="0"/>
            <a:chExt cx="21528606" cy="739262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528606" cy="7392626"/>
              <a:chOff x="0" y="0"/>
              <a:chExt cx="4036942" cy="13862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36942" cy="1386230"/>
              </a:xfrm>
              <a:custGeom>
                <a:avLst/>
                <a:gdLst/>
                <a:ahLst/>
                <a:cxnLst/>
                <a:rect l="l" t="t" r="r" b="b"/>
                <a:pathLst>
                  <a:path w="4036942" h="1386230">
                    <a:moveTo>
                      <a:pt x="50509" y="0"/>
                    </a:moveTo>
                    <a:lnTo>
                      <a:pt x="3986433" y="0"/>
                    </a:lnTo>
                    <a:cubicBezTo>
                      <a:pt x="3999829" y="0"/>
                      <a:pt x="4012676" y="5321"/>
                      <a:pt x="4022148" y="14794"/>
                    </a:cubicBezTo>
                    <a:cubicBezTo>
                      <a:pt x="4031621" y="24266"/>
                      <a:pt x="4036942" y="37113"/>
                      <a:pt x="4036942" y="50509"/>
                    </a:cubicBezTo>
                    <a:lnTo>
                      <a:pt x="4036942" y="1335721"/>
                    </a:lnTo>
                    <a:cubicBezTo>
                      <a:pt x="4036942" y="1349117"/>
                      <a:pt x="4031621" y="1361964"/>
                      <a:pt x="4022148" y="1371436"/>
                    </a:cubicBezTo>
                    <a:cubicBezTo>
                      <a:pt x="4012676" y="1380909"/>
                      <a:pt x="3999829" y="1386230"/>
                      <a:pt x="3986433" y="1386230"/>
                    </a:cubicBezTo>
                    <a:lnTo>
                      <a:pt x="50509" y="1386230"/>
                    </a:lnTo>
                    <a:cubicBezTo>
                      <a:pt x="37113" y="1386230"/>
                      <a:pt x="24266" y="1380909"/>
                      <a:pt x="14794" y="1371436"/>
                    </a:cubicBezTo>
                    <a:cubicBezTo>
                      <a:pt x="5321" y="1361964"/>
                      <a:pt x="0" y="1349117"/>
                      <a:pt x="0" y="1335721"/>
                    </a:cubicBezTo>
                    <a:lnTo>
                      <a:pt x="0" y="50509"/>
                    </a:lnTo>
                    <a:cubicBezTo>
                      <a:pt x="0" y="37113"/>
                      <a:pt x="5321" y="24266"/>
                      <a:pt x="14794" y="14794"/>
                    </a:cubicBezTo>
                    <a:cubicBezTo>
                      <a:pt x="24266" y="5321"/>
                      <a:pt x="37113" y="0"/>
                      <a:pt x="505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C7E6B">
                      <a:alpha val="42000"/>
                    </a:srgbClr>
                  </a:gs>
                  <a:gs pos="33333">
                    <a:srgbClr val="45474B">
                      <a:alpha val="42000"/>
                    </a:srgbClr>
                  </a:gs>
                  <a:gs pos="66667">
                    <a:srgbClr val="6C7E6B">
                      <a:alpha val="26670"/>
                    </a:srgbClr>
                  </a:gs>
                  <a:gs pos="100000">
                    <a:srgbClr val="899889">
                      <a:alpha val="2541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4036942" cy="13957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62011" y="1495028"/>
              <a:ext cx="16901406" cy="43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89"/>
                </a:lnSpc>
              </a:pPr>
              <a:r>
                <a:rPr lang="en-US" sz="4635" b="1">
                  <a:solidFill>
                    <a:srgbClr val="39312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STUDENT  DISENGAGEMENT  DETECTION AND PERSONALIZED SUPPORT SYSTEM FOR RE-ENGAGEMENT  AND REDUCING DROPOUT  RISK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76342" y="640283"/>
            <a:ext cx="3782958" cy="3782958"/>
          </a:xfrm>
          <a:custGeom>
            <a:avLst/>
            <a:gdLst/>
            <a:ahLst/>
            <a:cxnLst/>
            <a:rect l="l" t="t" r="r" b="b"/>
            <a:pathLst>
              <a:path w="3782958" h="3782958">
                <a:moveTo>
                  <a:pt x="0" y="0"/>
                </a:moveTo>
                <a:lnTo>
                  <a:pt x="3782958" y="0"/>
                </a:lnTo>
                <a:lnTo>
                  <a:pt x="3782958" y="3782958"/>
                </a:lnTo>
                <a:lnTo>
                  <a:pt x="0" y="3782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7701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IT22902702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7767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Perera I.A.T.D	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3562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25-26J-172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6690" y="8348307"/>
            <a:ext cx="13841250" cy="59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Specialization: Information Technology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1078" y="1797431"/>
            <a:ext cx="16400957" cy="3445650"/>
            <a:chOff x="0" y="0"/>
            <a:chExt cx="4319594" cy="9074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9594" cy="907496"/>
            </a:xfrm>
            <a:custGeom>
              <a:avLst/>
              <a:gdLst/>
              <a:ahLst/>
              <a:cxnLst/>
              <a:rect l="l" t="t" r="r" b="b"/>
              <a:pathLst>
                <a:path w="4319594" h="907496">
                  <a:moveTo>
                    <a:pt x="27850" y="0"/>
                  </a:moveTo>
                  <a:lnTo>
                    <a:pt x="4291743" y="0"/>
                  </a:lnTo>
                  <a:cubicBezTo>
                    <a:pt x="4299130" y="0"/>
                    <a:pt x="4306214" y="2934"/>
                    <a:pt x="4311436" y="8157"/>
                  </a:cubicBezTo>
                  <a:cubicBezTo>
                    <a:pt x="4316659" y="13380"/>
                    <a:pt x="4319594" y="20464"/>
                    <a:pt x="4319594" y="27850"/>
                  </a:cubicBezTo>
                  <a:lnTo>
                    <a:pt x="4319594" y="879646"/>
                  </a:lnTo>
                  <a:cubicBezTo>
                    <a:pt x="4319594" y="887032"/>
                    <a:pt x="4316659" y="894116"/>
                    <a:pt x="4311436" y="899339"/>
                  </a:cubicBezTo>
                  <a:cubicBezTo>
                    <a:pt x="4306214" y="904562"/>
                    <a:pt x="4299130" y="907496"/>
                    <a:pt x="4291743" y="907496"/>
                  </a:cubicBezTo>
                  <a:lnTo>
                    <a:pt x="27850" y="907496"/>
                  </a:lnTo>
                  <a:cubicBezTo>
                    <a:pt x="20464" y="907496"/>
                    <a:pt x="13380" y="904562"/>
                    <a:pt x="8157" y="899339"/>
                  </a:cubicBezTo>
                  <a:cubicBezTo>
                    <a:pt x="2934" y="894116"/>
                    <a:pt x="0" y="887032"/>
                    <a:pt x="0" y="879646"/>
                  </a:cubicBezTo>
                  <a:lnTo>
                    <a:pt x="0" y="27850"/>
                  </a:lnTo>
                  <a:cubicBezTo>
                    <a:pt x="0" y="20464"/>
                    <a:pt x="2934" y="13380"/>
                    <a:pt x="8157" y="8157"/>
                  </a:cubicBezTo>
                  <a:cubicBezTo>
                    <a:pt x="13380" y="2934"/>
                    <a:pt x="20464" y="0"/>
                    <a:pt x="27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19594" cy="91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33431" y="2027114"/>
            <a:ext cx="1017007" cy="921662"/>
          </a:xfrm>
          <a:custGeom>
            <a:avLst/>
            <a:gdLst/>
            <a:ahLst/>
            <a:cxnLst/>
            <a:rect l="l" t="t" r="r" b="b"/>
            <a:pathLst>
              <a:path w="1017007" h="921662">
                <a:moveTo>
                  <a:pt x="0" y="0"/>
                </a:moveTo>
                <a:lnTo>
                  <a:pt x="1017006" y="0"/>
                </a:lnTo>
                <a:lnTo>
                  <a:pt x="1017006" y="921662"/>
                </a:lnTo>
                <a:lnTo>
                  <a:pt x="0" y="9216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5020117" y="6777864"/>
            <a:ext cx="3267883" cy="3509136"/>
          </a:xfrm>
          <a:custGeom>
            <a:avLst/>
            <a:gdLst/>
            <a:ahLst/>
            <a:cxnLst/>
            <a:rect l="l" t="t" r="r" b="b"/>
            <a:pathLst>
              <a:path w="3267883" h="3509136">
                <a:moveTo>
                  <a:pt x="3267883" y="0"/>
                </a:moveTo>
                <a:lnTo>
                  <a:pt x="0" y="0"/>
                </a:lnTo>
                <a:lnTo>
                  <a:pt x="0" y="3509136"/>
                </a:lnTo>
                <a:lnTo>
                  <a:pt x="3267883" y="3509136"/>
                </a:lnTo>
                <a:lnTo>
                  <a:pt x="326788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41078" y="5421910"/>
            <a:ext cx="16429683" cy="3662125"/>
            <a:chOff x="0" y="0"/>
            <a:chExt cx="4327159" cy="9645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27159" cy="964510"/>
            </a:xfrm>
            <a:custGeom>
              <a:avLst/>
              <a:gdLst/>
              <a:ahLst/>
              <a:cxnLst/>
              <a:rect l="l" t="t" r="r" b="b"/>
              <a:pathLst>
                <a:path w="4327159" h="964510">
                  <a:moveTo>
                    <a:pt x="27802" y="0"/>
                  </a:moveTo>
                  <a:lnTo>
                    <a:pt x="4299357" y="0"/>
                  </a:lnTo>
                  <a:cubicBezTo>
                    <a:pt x="4306731" y="0"/>
                    <a:pt x="4313802" y="2929"/>
                    <a:pt x="4319016" y="8143"/>
                  </a:cubicBezTo>
                  <a:cubicBezTo>
                    <a:pt x="4324230" y="13357"/>
                    <a:pt x="4327159" y="20428"/>
                    <a:pt x="4327159" y="27802"/>
                  </a:cubicBezTo>
                  <a:lnTo>
                    <a:pt x="4327159" y="936709"/>
                  </a:lnTo>
                  <a:cubicBezTo>
                    <a:pt x="4327159" y="952063"/>
                    <a:pt x="4314712" y="964510"/>
                    <a:pt x="4299357" y="964510"/>
                  </a:cubicBezTo>
                  <a:lnTo>
                    <a:pt x="27802" y="964510"/>
                  </a:lnTo>
                  <a:cubicBezTo>
                    <a:pt x="12447" y="964510"/>
                    <a:pt x="0" y="952063"/>
                    <a:pt x="0" y="936709"/>
                  </a:cubicBezTo>
                  <a:lnTo>
                    <a:pt x="0" y="27802"/>
                  </a:lnTo>
                  <a:cubicBezTo>
                    <a:pt x="0" y="12447"/>
                    <a:pt x="12447" y="0"/>
                    <a:pt x="278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327159" cy="974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17277" y="5583835"/>
            <a:ext cx="1031066" cy="1031066"/>
          </a:xfrm>
          <a:custGeom>
            <a:avLst/>
            <a:gdLst/>
            <a:ahLst/>
            <a:cxnLst/>
            <a:rect l="l" t="t" r="r" b="b"/>
            <a:pathLst>
              <a:path w="1031066" h="1031066">
                <a:moveTo>
                  <a:pt x="0" y="0"/>
                </a:moveTo>
                <a:lnTo>
                  <a:pt x="1031066" y="0"/>
                </a:lnTo>
                <a:lnTo>
                  <a:pt x="1031066" y="1031066"/>
                </a:lnTo>
                <a:lnTo>
                  <a:pt x="0" y="1031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735057" y="581025"/>
            <a:ext cx="526375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2898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Solution &amp; Design Contribution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06887" y="2179241"/>
            <a:ext cx="8761809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the Solution Addresses the Sub-Problem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7277" y="3081576"/>
            <a:ext cx="15136782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system detects early signs of student disengagement using learning activity data.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Instead of sending the same message to everyone, it provides personalized support.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Uses Reinforcement Learning to choose the best action and timing per studen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06887" y="5819651"/>
            <a:ext cx="5821204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 Requirements Addressed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7277" y="6529176"/>
            <a:ext cx="15742023" cy="207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693" lvl="1" indent="-301847" algn="l">
              <a:lnSpc>
                <a:spcPts val="4194"/>
              </a:lnSpc>
              <a:buFont typeface="Arial"/>
              <a:buChar char="•"/>
            </a:pPr>
            <a:r>
              <a:rPr lang="en-US" sz="2796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Students receive timely and relevant support.</a:t>
            </a:r>
          </a:p>
          <a:p>
            <a:pPr marL="603693" lvl="1" indent="-301847" algn="l">
              <a:lnSpc>
                <a:spcPts val="4194"/>
              </a:lnSpc>
              <a:buFont typeface="Arial"/>
              <a:buChar char="•"/>
            </a:pPr>
            <a:r>
              <a:rPr lang="en-US" sz="2796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Messages are personalized based on student behavior.</a:t>
            </a:r>
          </a:p>
          <a:p>
            <a:pPr marL="603693" lvl="1" indent="-301847" algn="l">
              <a:lnSpc>
                <a:spcPts val="4194"/>
              </a:lnSpc>
              <a:buFont typeface="Arial"/>
              <a:buChar char="•"/>
            </a:pPr>
            <a:r>
              <a:rPr lang="en-US" sz="2796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Unnecessary or repeated alerts are reduced.</a:t>
            </a:r>
          </a:p>
          <a:p>
            <a:pPr algn="l">
              <a:lnSpc>
                <a:spcPts val="4194"/>
              </a:lnSpc>
            </a:pPr>
            <a:endParaRPr lang="en-US" sz="2796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701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IT22902702	</a:t>
            </a:r>
            <a:r>
              <a:rPr lang="en-US" sz="2700" spc="-15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7767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Perera I.A.T.D	</a:t>
            </a: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|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3562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25-26J-172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73205" y="9820578"/>
            <a:ext cx="33765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17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00198"/>
            <a:ext cx="16499210" cy="3445650"/>
            <a:chOff x="0" y="0"/>
            <a:chExt cx="4345471" cy="9074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5471" cy="907496"/>
            </a:xfrm>
            <a:custGeom>
              <a:avLst/>
              <a:gdLst/>
              <a:ahLst/>
              <a:cxnLst/>
              <a:rect l="l" t="t" r="r" b="b"/>
              <a:pathLst>
                <a:path w="4345471" h="907496">
                  <a:moveTo>
                    <a:pt x="27685" y="0"/>
                  </a:moveTo>
                  <a:lnTo>
                    <a:pt x="4317786" y="0"/>
                  </a:lnTo>
                  <a:cubicBezTo>
                    <a:pt x="4325129" y="0"/>
                    <a:pt x="4332171" y="2917"/>
                    <a:pt x="4337363" y="8109"/>
                  </a:cubicBezTo>
                  <a:cubicBezTo>
                    <a:pt x="4342554" y="13300"/>
                    <a:pt x="4345471" y="20342"/>
                    <a:pt x="4345471" y="27685"/>
                  </a:cubicBezTo>
                  <a:lnTo>
                    <a:pt x="4345471" y="879812"/>
                  </a:lnTo>
                  <a:cubicBezTo>
                    <a:pt x="4345471" y="895101"/>
                    <a:pt x="4333076" y="907496"/>
                    <a:pt x="4317786" y="907496"/>
                  </a:cubicBezTo>
                  <a:lnTo>
                    <a:pt x="27685" y="907496"/>
                  </a:lnTo>
                  <a:cubicBezTo>
                    <a:pt x="20342" y="907496"/>
                    <a:pt x="13300" y="904579"/>
                    <a:pt x="8109" y="899388"/>
                  </a:cubicBezTo>
                  <a:cubicBezTo>
                    <a:pt x="2917" y="894196"/>
                    <a:pt x="0" y="887154"/>
                    <a:pt x="0" y="879812"/>
                  </a:cubicBezTo>
                  <a:lnTo>
                    <a:pt x="0" y="27685"/>
                  </a:lnTo>
                  <a:cubicBezTo>
                    <a:pt x="0" y="20342"/>
                    <a:pt x="2917" y="13300"/>
                    <a:pt x="8109" y="8109"/>
                  </a:cubicBezTo>
                  <a:cubicBezTo>
                    <a:pt x="13300" y="2917"/>
                    <a:pt x="20342" y="0"/>
                    <a:pt x="2768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45471" cy="91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21053" y="1729881"/>
            <a:ext cx="1017007" cy="921662"/>
          </a:xfrm>
          <a:custGeom>
            <a:avLst/>
            <a:gdLst/>
            <a:ahLst/>
            <a:cxnLst/>
            <a:rect l="l" t="t" r="r" b="b"/>
            <a:pathLst>
              <a:path w="1017007" h="921662">
                <a:moveTo>
                  <a:pt x="0" y="0"/>
                </a:moveTo>
                <a:lnTo>
                  <a:pt x="1017007" y="0"/>
                </a:lnTo>
                <a:lnTo>
                  <a:pt x="1017007" y="921662"/>
                </a:lnTo>
                <a:lnTo>
                  <a:pt x="0" y="9216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9559958"/>
            <a:ext cx="3771899" cy="727042"/>
            <a:chOff x="0" y="0"/>
            <a:chExt cx="5029198" cy="9693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5020117" y="6777864"/>
            <a:ext cx="3267883" cy="3509136"/>
          </a:xfrm>
          <a:custGeom>
            <a:avLst/>
            <a:gdLst/>
            <a:ahLst/>
            <a:cxnLst/>
            <a:rect l="l" t="t" r="r" b="b"/>
            <a:pathLst>
              <a:path w="3267883" h="3509136">
                <a:moveTo>
                  <a:pt x="3267883" y="0"/>
                </a:moveTo>
                <a:lnTo>
                  <a:pt x="0" y="0"/>
                </a:lnTo>
                <a:lnTo>
                  <a:pt x="0" y="3509136"/>
                </a:lnTo>
                <a:lnTo>
                  <a:pt x="3267883" y="3509136"/>
                </a:lnTo>
                <a:lnTo>
                  <a:pt x="326788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5124677"/>
            <a:ext cx="16429683" cy="3662125"/>
            <a:chOff x="0" y="0"/>
            <a:chExt cx="4327159" cy="9645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27159" cy="964510"/>
            </a:xfrm>
            <a:custGeom>
              <a:avLst/>
              <a:gdLst/>
              <a:ahLst/>
              <a:cxnLst/>
              <a:rect l="l" t="t" r="r" b="b"/>
              <a:pathLst>
                <a:path w="4327159" h="964510">
                  <a:moveTo>
                    <a:pt x="27802" y="0"/>
                  </a:moveTo>
                  <a:lnTo>
                    <a:pt x="4299357" y="0"/>
                  </a:lnTo>
                  <a:cubicBezTo>
                    <a:pt x="4306731" y="0"/>
                    <a:pt x="4313802" y="2929"/>
                    <a:pt x="4319016" y="8143"/>
                  </a:cubicBezTo>
                  <a:cubicBezTo>
                    <a:pt x="4324230" y="13357"/>
                    <a:pt x="4327159" y="20428"/>
                    <a:pt x="4327159" y="27802"/>
                  </a:cubicBezTo>
                  <a:lnTo>
                    <a:pt x="4327159" y="936709"/>
                  </a:lnTo>
                  <a:cubicBezTo>
                    <a:pt x="4327159" y="952063"/>
                    <a:pt x="4314712" y="964510"/>
                    <a:pt x="4299357" y="964510"/>
                  </a:cubicBezTo>
                  <a:lnTo>
                    <a:pt x="27802" y="964510"/>
                  </a:lnTo>
                  <a:cubicBezTo>
                    <a:pt x="12447" y="964510"/>
                    <a:pt x="0" y="952063"/>
                    <a:pt x="0" y="936709"/>
                  </a:cubicBezTo>
                  <a:lnTo>
                    <a:pt x="0" y="27802"/>
                  </a:lnTo>
                  <a:cubicBezTo>
                    <a:pt x="0" y="12447"/>
                    <a:pt x="12447" y="0"/>
                    <a:pt x="278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327159" cy="974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4899" y="5286602"/>
            <a:ext cx="1031066" cy="1031066"/>
          </a:xfrm>
          <a:custGeom>
            <a:avLst/>
            <a:gdLst/>
            <a:ahLst/>
            <a:cxnLst/>
            <a:rect l="l" t="t" r="r" b="b"/>
            <a:pathLst>
              <a:path w="1031066" h="1031066">
                <a:moveTo>
                  <a:pt x="0" y="0"/>
                </a:moveTo>
                <a:lnTo>
                  <a:pt x="1031066" y="0"/>
                </a:lnTo>
                <a:lnTo>
                  <a:pt x="1031066" y="1031066"/>
                </a:lnTo>
                <a:lnTo>
                  <a:pt x="0" y="1031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976446" y="1682256"/>
            <a:ext cx="6301859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Design Excellence / Contribution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8252" y="5456336"/>
            <a:ext cx="3848695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Prototype Overview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7014" y="9779899"/>
            <a:ext cx="24107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-15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IT22902702	</a:t>
            </a:r>
            <a:r>
              <a:rPr lang="en-US" sz="2700" spc="-15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|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77675" y="9779899"/>
            <a:ext cx="337851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Perera I.A.T.D	</a:t>
            </a:r>
            <a:r>
              <a:rPr lang="en-US" sz="2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|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35622" y="9779899"/>
            <a:ext cx="225171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25-26J-172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73205" y="9820578"/>
            <a:ext cx="33765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1053" y="2565818"/>
            <a:ext cx="15136782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Combines risk prediction with adaptive decision making.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system learns from student responses and improves over time.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More effective than traditional fixed or rule-based alert systems.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10141" y="6137542"/>
            <a:ext cx="15136782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Displays student disengagement risk levels in a clear dashboard.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Recommends optimal intervention actions generated by the RL model.</a:t>
            </a:r>
          </a:p>
          <a:p>
            <a:pPr marL="604519" lvl="1" indent="-302260" algn="just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Tracks engagement and risk changes over multiple weeks.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4" b="-14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7896286" cy="2633447"/>
            <a:chOff x="0" y="0"/>
            <a:chExt cx="23861715" cy="3511262"/>
          </a:xfrm>
        </p:grpSpPr>
        <p:sp>
          <p:nvSpPr>
            <p:cNvPr id="6" name="Freeform 6"/>
            <p:cNvSpPr/>
            <p:nvPr/>
          </p:nvSpPr>
          <p:spPr>
            <a:xfrm flipV="1">
              <a:off x="0" y="0"/>
              <a:ext cx="3269863" cy="3511262"/>
            </a:xfrm>
            <a:custGeom>
              <a:avLst/>
              <a:gdLst/>
              <a:ahLst/>
              <a:cxnLst/>
              <a:rect l="l" t="t" r="r" b="b"/>
              <a:pathLst>
                <a:path w="3269863" h="3511262">
                  <a:moveTo>
                    <a:pt x="0" y="3511262"/>
                  </a:moveTo>
                  <a:lnTo>
                    <a:pt x="3269863" y="3511262"/>
                  </a:lnTo>
                  <a:lnTo>
                    <a:pt x="3269863" y="0"/>
                  </a:lnTo>
                  <a:lnTo>
                    <a:pt x="0" y="0"/>
                  </a:lnTo>
                  <a:lnTo>
                    <a:pt x="0" y="3511262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5034890" y="289223"/>
              <a:ext cx="18826793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0"/>
                </a:lnSpc>
                <a:spcBef>
                  <a:spcPct val="0"/>
                </a:spcBef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PERSONALIZED ACADEMIC INTERVENTIONS USING ADAPTIVE AND EXPLAINABLE AI: MULTI- MODAL LEARNING ANALYTICS FRAMEWORK</a:t>
              </a:r>
            </a:p>
            <a:p>
              <a:pPr algn="l">
                <a:lnSpc>
                  <a:spcPts val="2640"/>
                </a:lnSpc>
                <a:spcBef>
                  <a:spcPct val="0"/>
                </a:spcBef>
              </a:pPr>
              <a:endParaRPr lang="en-US" sz="22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3460817" y="1197273"/>
              <a:ext cx="20400866" cy="25400"/>
            </a:xfrm>
            <a:prstGeom prst="line">
              <a:avLst/>
            </a:prstGeom>
            <a:ln w="508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204961" y="1153581"/>
            <a:ext cx="15381801" cy="1865643"/>
            <a:chOff x="0" y="0"/>
            <a:chExt cx="20509068" cy="2487524"/>
          </a:xfrm>
        </p:grpSpPr>
        <p:sp>
          <p:nvSpPr>
            <p:cNvPr id="10" name="AutoShape 10"/>
            <p:cNvSpPr/>
            <p:nvPr/>
          </p:nvSpPr>
          <p:spPr>
            <a:xfrm>
              <a:off x="1243789" y="565573"/>
              <a:ext cx="0" cy="19219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52361" y="768468"/>
              <a:ext cx="19356708" cy="1719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Developement</a:t>
              </a: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1,000,000 LKR annually for machine learning, AI and implementation.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Infrastructure</a:t>
              </a: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With government “Cloud First” policy promoting cloud adoption (Apache Kafka, AWS, Azure) estimated at roughly 20,000 to 40,000 LKR/month for compute and storage at startup scale.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1540846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Investment / Cost</a:t>
              </a:r>
            </a:p>
            <a:p>
              <a:pPr algn="l">
                <a:lnSpc>
                  <a:spcPts val="3920"/>
                </a:lnSpc>
              </a:pPr>
              <a:endParaRPr lang="en-US" sz="28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04961" y="3333824"/>
            <a:ext cx="15381801" cy="2303793"/>
            <a:chOff x="0" y="0"/>
            <a:chExt cx="20509068" cy="3071724"/>
          </a:xfrm>
        </p:grpSpPr>
        <p:sp>
          <p:nvSpPr>
            <p:cNvPr id="14" name="AutoShape 14"/>
            <p:cNvSpPr/>
            <p:nvPr/>
          </p:nvSpPr>
          <p:spPr>
            <a:xfrm>
              <a:off x="1243789" y="565573"/>
              <a:ext cx="0" cy="229697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52361" y="768468"/>
              <a:ext cx="19356708" cy="230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Subscription model targeting educational institutions charging 1500 LKR per student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Customization and training packages billed separately, e.g., 500,000–1,000,000 LKR per contract.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Government grants and educational funding programs may subsidize early adoption.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Potential to scale with private university and vocational sector clients at premium pricing.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54084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Cost Recovery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04961" y="5952217"/>
            <a:ext cx="15381801" cy="1427493"/>
            <a:chOff x="0" y="0"/>
            <a:chExt cx="20509068" cy="1903324"/>
          </a:xfrm>
        </p:grpSpPr>
        <p:sp>
          <p:nvSpPr>
            <p:cNvPr id="18" name="AutoShape 18"/>
            <p:cNvSpPr/>
            <p:nvPr/>
          </p:nvSpPr>
          <p:spPr>
            <a:xfrm flipH="1">
              <a:off x="1243789" y="565573"/>
              <a:ext cx="0" cy="13377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52361" y="768468"/>
              <a:ext cx="19356708" cy="1134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Sri Lanka has over 4.5 million students enrolled in Government and private schools.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Growing market focus on Higher Education with 23% tertiary enrollment.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54084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Target Market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04961" y="7694310"/>
            <a:ext cx="15381801" cy="1865643"/>
            <a:chOff x="0" y="0"/>
            <a:chExt cx="20509068" cy="2487524"/>
          </a:xfrm>
        </p:grpSpPr>
        <p:sp>
          <p:nvSpPr>
            <p:cNvPr id="22" name="AutoShape 22"/>
            <p:cNvSpPr/>
            <p:nvPr/>
          </p:nvSpPr>
          <p:spPr>
            <a:xfrm>
              <a:off x="1243789" y="565573"/>
              <a:ext cx="0" cy="19219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52361" y="768468"/>
              <a:ext cx="19356708" cy="1719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and private universities, schools, technical/vocational institutes.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Government education departments and school management bodies.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NGOs and international development agencies engaged in education improvement.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154084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Customer Profiles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5550514" y="984748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15706" y="6663878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5560962" y="-576380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410029" y="2089206"/>
            <a:ext cx="12748656" cy="670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students struggle with specific lessons but do not realize their weak areas early</a:t>
            </a:r>
          </a:p>
          <a:p>
            <a:pPr marL="690881" lvl="1" indent="-345440" algn="just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difficulties are often detected only after exams</a:t>
            </a:r>
          </a:p>
          <a:p>
            <a:pPr marL="690881" lvl="1" indent="-345440" algn="just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disengagement (low participation, inactivity) is not monitored continuously</a:t>
            </a:r>
          </a:p>
          <a:p>
            <a:pPr marL="690881" lvl="1" indent="-345440" algn="just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lack instant academic support when studying independently</a:t>
            </a:r>
          </a:p>
          <a:p>
            <a:pPr marL="690881" lvl="1" indent="-345440" algn="just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systems do not combine prediction, explanation, engagement detection, and assistance in one platform</a:t>
            </a:r>
          </a:p>
          <a:p>
            <a:pPr algn="just">
              <a:lnSpc>
                <a:spcPts val="4800"/>
              </a:lnSpc>
            </a:pPr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800"/>
              </a:lnSpc>
            </a:pPr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68673" y="586119"/>
            <a:ext cx="5006450" cy="1485900"/>
            <a:chOff x="0" y="0"/>
            <a:chExt cx="6675267" cy="198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75267" cy="1981200"/>
            </a:xfrm>
            <a:custGeom>
              <a:avLst/>
              <a:gdLst/>
              <a:ahLst/>
              <a:cxnLst/>
              <a:rect l="l" t="t" r="r" b="b"/>
              <a:pathLst>
                <a:path w="6675267" h="1981200">
                  <a:moveTo>
                    <a:pt x="0" y="0"/>
                  </a:moveTo>
                  <a:lnTo>
                    <a:pt x="6675267" y="0"/>
                  </a:lnTo>
                  <a:lnTo>
                    <a:pt x="6675267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6675267" cy="20383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912"/>
                </a:lnSpc>
              </a:pPr>
              <a:r>
                <a:rPr lang="en-US" sz="64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Problems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3078763"/>
            <a:ext cx="2613369" cy="4429439"/>
          </a:xfrm>
          <a:custGeom>
            <a:avLst/>
            <a:gdLst/>
            <a:ahLst/>
            <a:cxnLst/>
            <a:rect l="l" t="t" r="r" b="b"/>
            <a:pathLst>
              <a:path w="2613369" h="4429439">
                <a:moveTo>
                  <a:pt x="0" y="0"/>
                </a:moveTo>
                <a:lnTo>
                  <a:pt x="2613369" y="0"/>
                </a:lnTo>
                <a:lnTo>
                  <a:pt x="2613369" y="4429438"/>
                </a:lnTo>
                <a:lnTo>
                  <a:pt x="0" y="4429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5029" y="3858159"/>
            <a:ext cx="11477941" cy="1954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3"/>
              </a:lnSpc>
            </a:pPr>
            <a:r>
              <a:rPr lang="en-US" sz="11601">
                <a:solidFill>
                  <a:srgbClr val="6C7E6B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0" y="6172200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0" y="4114800"/>
                </a:moveTo>
                <a:lnTo>
                  <a:pt x="5665818" y="4114800"/>
                </a:lnTo>
                <a:lnTo>
                  <a:pt x="566581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780087" y="5446288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0" y="0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22182" y="0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5665818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8" y="4114800"/>
                </a:lnTo>
                <a:lnTo>
                  <a:pt x="566581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73205" y="9830103"/>
            <a:ext cx="33765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4" b="-14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5550514" y="9843719"/>
            <a:ext cx="121634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4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  <a:p>
            <a:pPr algn="l">
              <a:lnSpc>
                <a:spcPts val="2160"/>
              </a:lnSpc>
            </a:pPr>
            <a:endParaRPr lang="en-US" sz="1800" b="1" spc="-14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3" name="Freeform 3"/>
          <p:cNvSpPr/>
          <p:nvPr/>
        </p:nvSpPr>
        <p:spPr>
          <a:xfrm rot="-3536163">
            <a:off x="15117832" y="7419272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1391640" y="-1391656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400299" y="2096665"/>
            <a:ext cx="13487402" cy="691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3351" lvl="1" indent="-356675" algn="just">
              <a:lnSpc>
                <a:spcPts val="4956"/>
              </a:lnSpc>
              <a:buFont typeface="Arial"/>
              <a:buChar char="•"/>
            </a:pPr>
            <a:r>
              <a:rPr lang="en-US" sz="33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 identification leads to poor academic performance and failures</a:t>
            </a:r>
          </a:p>
          <a:p>
            <a:pPr algn="just">
              <a:lnSpc>
                <a:spcPts val="4956"/>
              </a:lnSpc>
            </a:pPr>
            <a:endParaRPr lang="en-US" sz="33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3351" lvl="1" indent="-356675" algn="just">
              <a:lnSpc>
                <a:spcPts val="4956"/>
              </a:lnSpc>
              <a:buFont typeface="Arial"/>
              <a:buChar char="•"/>
            </a:pPr>
            <a:r>
              <a:rPr lang="en-US" sz="33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lose motivation and gradually disengage from learning</a:t>
            </a:r>
          </a:p>
          <a:p>
            <a:pPr algn="just">
              <a:lnSpc>
                <a:spcPts val="4956"/>
              </a:lnSpc>
            </a:pPr>
            <a:endParaRPr lang="en-US" sz="33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3351" lvl="1" indent="-356675" algn="just">
              <a:lnSpc>
                <a:spcPts val="4956"/>
              </a:lnSpc>
              <a:buFont typeface="Arial"/>
              <a:buChar char="•"/>
            </a:pPr>
            <a:r>
              <a:rPr lang="en-US" sz="33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Lecturers cannot track lesson-level struggles for large classes</a:t>
            </a:r>
          </a:p>
          <a:p>
            <a:pPr algn="just">
              <a:lnSpc>
                <a:spcPts val="4956"/>
              </a:lnSpc>
            </a:pPr>
            <a:endParaRPr lang="en-US" sz="33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3351" lvl="1" indent="-356675" algn="just">
              <a:lnSpc>
                <a:spcPts val="4956"/>
              </a:lnSpc>
              <a:buFont typeface="Arial"/>
              <a:buChar char="•"/>
            </a:pPr>
            <a:r>
              <a:rPr lang="en-US" sz="33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dropout rates affect institutional performance</a:t>
            </a:r>
          </a:p>
          <a:p>
            <a:pPr algn="just">
              <a:lnSpc>
                <a:spcPts val="4956"/>
              </a:lnSpc>
            </a:pPr>
            <a:endParaRPr lang="en-US" sz="33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3351" lvl="1" indent="-356675" algn="just">
              <a:lnSpc>
                <a:spcPts val="4956"/>
              </a:lnSpc>
              <a:buFont typeface="Arial"/>
              <a:buChar char="•"/>
            </a:pPr>
            <a:r>
              <a:rPr lang="en-US" sz="33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timely support negatively impacts students’ confidence and mental well-being</a:t>
            </a:r>
          </a:p>
          <a:p>
            <a:pPr algn="just">
              <a:lnSpc>
                <a:spcPts val="4956"/>
              </a:lnSpc>
            </a:pPr>
            <a:endParaRPr lang="en-US" sz="33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671283" y="285750"/>
            <a:ext cx="9253664" cy="1485900"/>
            <a:chOff x="0" y="0"/>
            <a:chExt cx="12338218" cy="198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8218" cy="1981200"/>
            </a:xfrm>
            <a:custGeom>
              <a:avLst/>
              <a:gdLst/>
              <a:ahLst/>
              <a:cxnLst/>
              <a:rect l="l" t="t" r="r" b="b"/>
              <a:pathLst>
                <a:path w="12338218" h="1981200">
                  <a:moveTo>
                    <a:pt x="0" y="0"/>
                  </a:moveTo>
                  <a:lnTo>
                    <a:pt x="12338218" y="0"/>
                  </a:lnTo>
                  <a:lnTo>
                    <a:pt x="12338218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338218" cy="20383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912"/>
                </a:lnSpc>
              </a:pPr>
              <a:r>
                <a:rPr lang="en-US" sz="64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Impact / Gravity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0269" y="5891347"/>
            <a:ext cx="2701552" cy="2701552"/>
          </a:xfrm>
          <a:custGeom>
            <a:avLst/>
            <a:gdLst/>
            <a:ahLst/>
            <a:cxnLst/>
            <a:rect l="l" t="t" r="r" b="b"/>
            <a:pathLst>
              <a:path w="2701552" h="2701552">
                <a:moveTo>
                  <a:pt x="0" y="0"/>
                </a:moveTo>
                <a:lnTo>
                  <a:pt x="2701552" y="0"/>
                </a:lnTo>
                <a:lnTo>
                  <a:pt x="2701552" y="2701552"/>
                </a:lnTo>
                <a:lnTo>
                  <a:pt x="0" y="27015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904728" y="5612687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sp>
        <p:nvSpPr>
          <p:cNvPr id="4" name="Freeform 4"/>
          <p:cNvSpPr/>
          <p:nvPr/>
        </p:nvSpPr>
        <p:spPr>
          <a:xfrm rot="5699053" flipV="1">
            <a:off x="15503683" y="-449109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4909" y="1555380"/>
            <a:ext cx="9308655" cy="784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Primary Users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 b="1">
                <a:solidFill>
                  <a:srgbClr val="FF3131"/>
                </a:solidFill>
                <a:latin typeface="Arial Bold"/>
                <a:ea typeface="Arial Bold"/>
                <a:cs typeface="Arial Bold"/>
                <a:sym typeface="Arial Bold"/>
              </a:rPr>
              <a:t>Students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which lessons they struggle with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personalized recommendations before exams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 instant help through chatbot assistance</a:t>
            </a:r>
          </a:p>
          <a:p>
            <a:pPr algn="just">
              <a:lnSpc>
                <a:spcPts val="4499"/>
              </a:lnSpc>
            </a:pPr>
            <a:r>
              <a:rPr lang="en-US" sz="2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Secondary Users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 b="1">
                <a:solidFill>
                  <a:srgbClr val="FF3131"/>
                </a:solidFill>
                <a:latin typeface="Arial Bold"/>
                <a:ea typeface="Arial Bold"/>
                <a:cs typeface="Arial Bold"/>
                <a:sym typeface="Arial Bold"/>
              </a:rPr>
              <a:t>Lecturers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struggling and disengaged students early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 lesson-level difficulties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manual monitoring effort</a:t>
            </a:r>
          </a:p>
          <a:p>
            <a:pPr algn="just">
              <a:lnSpc>
                <a:spcPts val="4499"/>
              </a:lnSpc>
            </a:pPr>
            <a:r>
              <a:rPr lang="en-US" sz="2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Institutions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student retention and success rates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 data-driven academic decision-making</a:t>
            </a:r>
          </a:p>
          <a:p>
            <a:pPr marL="647698" lvl="1" indent="-323849" algn="just">
              <a:lnSpc>
                <a:spcPts val="4499"/>
              </a:lnSpc>
              <a:buFont typeface="Arial"/>
              <a:buChar char="•"/>
            </a:pPr>
            <a:endParaRPr lang="en-US" sz="29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502077" y="8758"/>
            <a:ext cx="15824352" cy="1485900"/>
            <a:chOff x="0" y="0"/>
            <a:chExt cx="21099136" cy="198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099135" cy="1981200"/>
            </a:xfrm>
            <a:custGeom>
              <a:avLst/>
              <a:gdLst/>
              <a:ahLst/>
              <a:cxnLst/>
              <a:rect l="l" t="t" r="r" b="b"/>
              <a:pathLst>
                <a:path w="21099135" h="1981200">
                  <a:moveTo>
                    <a:pt x="0" y="0"/>
                  </a:moveTo>
                  <a:lnTo>
                    <a:pt x="21099135" y="0"/>
                  </a:lnTo>
                  <a:lnTo>
                    <a:pt x="21099135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099136" cy="20383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912"/>
                </a:lnSpc>
              </a:pPr>
              <a:r>
                <a:rPr lang="en-US" sz="64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Target Users &amp; Beneficiaries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5</a:t>
            </a:r>
          </a:p>
        </p:txBody>
      </p:sp>
      <p:sp>
        <p:nvSpPr>
          <p:cNvPr id="3" name="Freeform 3"/>
          <p:cNvSpPr/>
          <p:nvPr/>
        </p:nvSpPr>
        <p:spPr>
          <a:xfrm>
            <a:off x="-2253957" y="7139597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4" y="0"/>
                </a:lnTo>
                <a:lnTo>
                  <a:pt x="4507914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5828743" y="-1174230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3" y="0"/>
                </a:lnTo>
                <a:lnTo>
                  <a:pt x="4507913" y="4840713"/>
                </a:lnTo>
                <a:lnTo>
                  <a:pt x="0" y="48407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1788" y="1892537"/>
            <a:ext cx="15584423" cy="684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8"/>
              </a:lnSpc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proposed solution is an integrated adaptive AI-based academic support system that continuously monitors student learning behavior and provides timely, personalized assistance.</a:t>
            </a:r>
          </a:p>
          <a:p>
            <a:pPr algn="just">
              <a:lnSpc>
                <a:spcPts val="4568"/>
              </a:lnSpc>
            </a:pPr>
            <a:endParaRPr lang="en-US" sz="304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568"/>
              </a:lnSpc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system: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Predicts student academic risk using adaptive ensemble machine learning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Explains risk predictions clearly to build trust and transparency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lesson-level learning difficulties using quiz interaction behavior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Recommends struggling lessons for re-practice before examinations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chatbot-based academic assistance using uploaded PDF materials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student disengagement using LMS activity patterns</a:t>
            </a:r>
          </a:p>
          <a:p>
            <a:pPr marL="657581" lvl="1" indent="-328790" algn="just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Delivers adaptive intervention actions to re-engage students early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45171" y="285750"/>
            <a:ext cx="10003172" cy="1485900"/>
            <a:chOff x="0" y="0"/>
            <a:chExt cx="13337562" cy="198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37563" cy="1981200"/>
            </a:xfrm>
            <a:custGeom>
              <a:avLst/>
              <a:gdLst/>
              <a:ahLst/>
              <a:cxnLst/>
              <a:rect l="l" t="t" r="r" b="b"/>
              <a:pathLst>
                <a:path w="13337563" h="1981200">
                  <a:moveTo>
                    <a:pt x="0" y="0"/>
                  </a:moveTo>
                  <a:lnTo>
                    <a:pt x="13337563" y="0"/>
                  </a:lnTo>
                  <a:lnTo>
                    <a:pt x="13337563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337562" cy="20383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912"/>
                </a:lnSpc>
              </a:pPr>
              <a:r>
                <a:rPr lang="en-US" sz="64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Solutions (Proposed System)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10322">
            <a:off x="14637780" y="-1391656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0"/>
                </a:moveTo>
                <a:lnTo>
                  <a:pt x="4507914" y="0"/>
                </a:lnTo>
                <a:lnTo>
                  <a:pt x="4507914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391640" y="-1391656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9559953"/>
            <a:ext cx="3771899" cy="727042"/>
            <a:chOff x="0" y="0"/>
            <a:chExt cx="5029198" cy="969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9200" cy="969391"/>
            </a:xfrm>
            <a:custGeom>
              <a:avLst/>
              <a:gdLst/>
              <a:ahLst/>
              <a:cxnLst/>
              <a:rect l="l" t="t" r="r" b="b"/>
              <a:pathLst>
                <a:path w="5029200" h="969391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4" b="-14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50514" y="9843719"/>
            <a:ext cx="121634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06/01/2026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24021" y="597480"/>
            <a:ext cx="10003172" cy="1289378"/>
            <a:chOff x="0" y="0"/>
            <a:chExt cx="13337562" cy="1719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37563" cy="1719170"/>
            </a:xfrm>
            <a:custGeom>
              <a:avLst/>
              <a:gdLst/>
              <a:ahLst/>
              <a:cxnLst/>
              <a:rect l="l" t="t" r="r" b="b"/>
              <a:pathLst>
                <a:path w="13337563" h="1719170">
                  <a:moveTo>
                    <a:pt x="0" y="0"/>
                  </a:moveTo>
                  <a:lnTo>
                    <a:pt x="13337563" y="0"/>
                  </a:lnTo>
                  <a:lnTo>
                    <a:pt x="13337563" y="1719170"/>
                  </a:lnTo>
                  <a:lnTo>
                    <a:pt x="0" y="17191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337562" cy="177632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912"/>
                </a:lnSpc>
              </a:pPr>
              <a:r>
                <a:rPr lang="en-US" sz="64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System Diagram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10902" y="2056524"/>
            <a:ext cx="7266196" cy="6833244"/>
            <a:chOff x="0" y="0"/>
            <a:chExt cx="9688261" cy="9110992"/>
          </a:xfrm>
        </p:grpSpPr>
        <p:grpSp>
          <p:nvGrpSpPr>
            <p:cNvPr id="12" name="Group 12"/>
            <p:cNvGrpSpPr/>
            <p:nvPr/>
          </p:nvGrpSpPr>
          <p:grpSpPr>
            <a:xfrm>
              <a:off x="3432018" y="1888917"/>
              <a:ext cx="1971637" cy="1120803"/>
              <a:chOff x="0" y="0"/>
              <a:chExt cx="454936" cy="2586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4936" cy="258614"/>
              </a:xfrm>
              <a:custGeom>
                <a:avLst/>
                <a:gdLst/>
                <a:ahLst/>
                <a:cxnLst/>
                <a:rect l="l" t="t" r="r" b="b"/>
                <a:pathLst>
                  <a:path w="454936" h="258614">
                    <a:moveTo>
                      <a:pt x="129307" y="0"/>
                    </a:moveTo>
                    <a:lnTo>
                      <a:pt x="325629" y="0"/>
                    </a:lnTo>
                    <a:cubicBezTo>
                      <a:pt x="359923" y="0"/>
                      <a:pt x="392813" y="13623"/>
                      <a:pt x="417063" y="37873"/>
                    </a:cubicBezTo>
                    <a:cubicBezTo>
                      <a:pt x="441313" y="62123"/>
                      <a:pt x="454936" y="95013"/>
                      <a:pt x="454936" y="129307"/>
                    </a:cubicBezTo>
                    <a:lnTo>
                      <a:pt x="454936" y="129307"/>
                    </a:lnTo>
                    <a:cubicBezTo>
                      <a:pt x="454936" y="163602"/>
                      <a:pt x="441313" y="196491"/>
                      <a:pt x="417063" y="220741"/>
                    </a:cubicBezTo>
                    <a:cubicBezTo>
                      <a:pt x="392813" y="244991"/>
                      <a:pt x="359923" y="258614"/>
                      <a:pt x="325629" y="258614"/>
                    </a:cubicBezTo>
                    <a:lnTo>
                      <a:pt x="129307" y="258614"/>
                    </a:lnTo>
                    <a:cubicBezTo>
                      <a:pt x="95013" y="258614"/>
                      <a:pt x="62123" y="244991"/>
                      <a:pt x="37873" y="220741"/>
                    </a:cubicBezTo>
                    <a:cubicBezTo>
                      <a:pt x="13623" y="196491"/>
                      <a:pt x="0" y="163602"/>
                      <a:pt x="0" y="129307"/>
                    </a:cubicBezTo>
                    <a:lnTo>
                      <a:pt x="0" y="129307"/>
                    </a:lnTo>
                    <a:cubicBezTo>
                      <a:pt x="0" y="95013"/>
                      <a:pt x="13623" y="62123"/>
                      <a:pt x="37873" y="37873"/>
                    </a:cubicBezTo>
                    <a:cubicBezTo>
                      <a:pt x="62123" y="13623"/>
                      <a:pt x="95013" y="0"/>
                      <a:pt x="129307" y="0"/>
                    </a:cubicBezTo>
                    <a:close/>
                  </a:path>
                </a:pathLst>
              </a:custGeom>
              <a:solidFill>
                <a:srgbClr val="FAF6B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454936" cy="277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2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95167" y="1989773"/>
              <a:ext cx="723062" cy="650186"/>
            </a:xfrm>
            <a:custGeom>
              <a:avLst/>
              <a:gdLst/>
              <a:ahLst/>
              <a:cxnLst/>
              <a:rect l="l" t="t" r="r" b="b"/>
              <a:pathLst>
                <a:path w="723062" h="650186">
                  <a:moveTo>
                    <a:pt x="0" y="0"/>
                  </a:moveTo>
                  <a:lnTo>
                    <a:pt x="723062" y="0"/>
                  </a:lnTo>
                  <a:lnTo>
                    <a:pt x="723062" y="650187"/>
                  </a:lnTo>
                  <a:lnTo>
                    <a:pt x="0" y="65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604" b="-5604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729782" y="3614775"/>
              <a:ext cx="661250" cy="603300"/>
            </a:xfrm>
            <a:custGeom>
              <a:avLst/>
              <a:gdLst/>
              <a:ahLst/>
              <a:cxnLst/>
              <a:rect l="l" t="t" r="r" b="b"/>
              <a:pathLst>
                <a:path w="661250" h="603300">
                  <a:moveTo>
                    <a:pt x="0" y="0"/>
                  </a:moveTo>
                  <a:lnTo>
                    <a:pt x="661251" y="0"/>
                  </a:lnTo>
                  <a:lnTo>
                    <a:pt x="661251" y="603300"/>
                  </a:lnTo>
                  <a:lnTo>
                    <a:pt x="0" y="60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802" b="-480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107256" y="8127256"/>
              <a:ext cx="756985" cy="690644"/>
            </a:xfrm>
            <a:custGeom>
              <a:avLst/>
              <a:gdLst/>
              <a:ahLst/>
              <a:cxnLst/>
              <a:rect l="l" t="t" r="r" b="b"/>
              <a:pathLst>
                <a:path w="756985" h="690644">
                  <a:moveTo>
                    <a:pt x="0" y="0"/>
                  </a:moveTo>
                  <a:lnTo>
                    <a:pt x="756984" y="0"/>
                  </a:lnTo>
                  <a:lnTo>
                    <a:pt x="756984" y="690644"/>
                  </a:lnTo>
                  <a:lnTo>
                    <a:pt x="0" y="690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802" b="-4802"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303301" y="0"/>
              <a:ext cx="9012452" cy="1593121"/>
              <a:chOff x="0" y="0"/>
              <a:chExt cx="1121398" cy="19822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21398" cy="198228"/>
              </a:xfrm>
              <a:custGeom>
                <a:avLst/>
                <a:gdLst/>
                <a:ahLst/>
                <a:cxnLst/>
                <a:rect l="l" t="t" r="r" b="b"/>
                <a:pathLst>
                  <a:path w="1121398" h="198228">
                    <a:moveTo>
                      <a:pt x="27489" y="0"/>
                    </a:moveTo>
                    <a:lnTo>
                      <a:pt x="1093909" y="0"/>
                    </a:lnTo>
                    <a:cubicBezTo>
                      <a:pt x="1101200" y="0"/>
                      <a:pt x="1108191" y="2896"/>
                      <a:pt x="1113347" y="8051"/>
                    </a:cubicBezTo>
                    <a:cubicBezTo>
                      <a:pt x="1118502" y="13206"/>
                      <a:pt x="1121398" y="20198"/>
                      <a:pt x="1121398" y="27489"/>
                    </a:cubicBezTo>
                    <a:lnTo>
                      <a:pt x="1121398" y="170739"/>
                    </a:lnTo>
                    <a:cubicBezTo>
                      <a:pt x="1121398" y="178030"/>
                      <a:pt x="1118502" y="185022"/>
                      <a:pt x="1113347" y="190177"/>
                    </a:cubicBezTo>
                    <a:cubicBezTo>
                      <a:pt x="1108191" y="195332"/>
                      <a:pt x="1101200" y="198228"/>
                      <a:pt x="1093909" y="198228"/>
                    </a:cubicBezTo>
                    <a:lnTo>
                      <a:pt x="27489" y="198228"/>
                    </a:lnTo>
                    <a:cubicBezTo>
                      <a:pt x="20198" y="198228"/>
                      <a:pt x="13206" y="195332"/>
                      <a:pt x="8051" y="190177"/>
                    </a:cubicBezTo>
                    <a:cubicBezTo>
                      <a:pt x="2896" y="185022"/>
                      <a:pt x="0" y="178030"/>
                      <a:pt x="0" y="170739"/>
                    </a:cubicBezTo>
                    <a:lnTo>
                      <a:pt x="0" y="27489"/>
                    </a:lnTo>
                    <a:cubicBezTo>
                      <a:pt x="0" y="20198"/>
                      <a:pt x="2896" y="13206"/>
                      <a:pt x="8051" y="8051"/>
                    </a:cubicBezTo>
                    <a:cubicBezTo>
                      <a:pt x="13206" y="2896"/>
                      <a:pt x="20198" y="0"/>
                      <a:pt x="27489" y="0"/>
                    </a:cubicBezTo>
                    <a:close/>
                  </a:path>
                </a:pathLst>
              </a:custGeom>
              <a:solidFill>
                <a:srgbClr val="ABE7F2"/>
              </a:solidFill>
              <a:ln w="19050" cap="rnd">
                <a:solidFill>
                  <a:srgbClr val="000000"/>
                </a:solidFill>
                <a:prstDash val="sysDot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121398" cy="2268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8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297882" y="311433"/>
              <a:ext cx="612039" cy="558401"/>
            </a:xfrm>
            <a:custGeom>
              <a:avLst/>
              <a:gdLst/>
              <a:ahLst/>
              <a:cxnLst/>
              <a:rect l="l" t="t" r="r" b="b"/>
              <a:pathLst>
                <a:path w="612039" h="558401">
                  <a:moveTo>
                    <a:pt x="0" y="0"/>
                  </a:moveTo>
                  <a:lnTo>
                    <a:pt x="612039" y="0"/>
                  </a:lnTo>
                  <a:lnTo>
                    <a:pt x="612039" y="558401"/>
                  </a:lnTo>
                  <a:lnTo>
                    <a:pt x="0" y="55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802" b="-4802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124848" y="3665072"/>
              <a:ext cx="669444" cy="610775"/>
            </a:xfrm>
            <a:custGeom>
              <a:avLst/>
              <a:gdLst/>
              <a:ahLst/>
              <a:cxnLst/>
              <a:rect l="l" t="t" r="r" b="b"/>
              <a:pathLst>
                <a:path w="669444" h="610775">
                  <a:moveTo>
                    <a:pt x="0" y="0"/>
                  </a:moveTo>
                  <a:lnTo>
                    <a:pt x="669444" y="0"/>
                  </a:lnTo>
                  <a:lnTo>
                    <a:pt x="669444" y="610776"/>
                  </a:lnTo>
                  <a:lnTo>
                    <a:pt x="0" y="61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802" b="-4802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3563157" y="332752"/>
              <a:ext cx="638622" cy="582655"/>
            </a:xfrm>
            <a:custGeom>
              <a:avLst/>
              <a:gdLst/>
              <a:ahLst/>
              <a:cxnLst/>
              <a:rect l="l" t="t" r="r" b="b"/>
              <a:pathLst>
                <a:path w="638622" h="582655">
                  <a:moveTo>
                    <a:pt x="0" y="0"/>
                  </a:moveTo>
                  <a:lnTo>
                    <a:pt x="638623" y="0"/>
                  </a:lnTo>
                  <a:lnTo>
                    <a:pt x="638623" y="582655"/>
                  </a:lnTo>
                  <a:lnTo>
                    <a:pt x="0" y="582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802" b="-4802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5497178" y="3606702"/>
              <a:ext cx="573990" cy="523687"/>
            </a:xfrm>
            <a:custGeom>
              <a:avLst/>
              <a:gdLst/>
              <a:ahLst/>
              <a:cxnLst/>
              <a:rect l="l" t="t" r="r" b="b"/>
              <a:pathLst>
                <a:path w="573990" h="523687">
                  <a:moveTo>
                    <a:pt x="0" y="0"/>
                  </a:moveTo>
                  <a:lnTo>
                    <a:pt x="573991" y="0"/>
                  </a:lnTo>
                  <a:lnTo>
                    <a:pt x="573991" y="523687"/>
                  </a:lnTo>
                  <a:lnTo>
                    <a:pt x="0" y="523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802" b="-4802"/>
              </a:stretch>
            </a:blipFill>
          </p:spPr>
        </p:sp>
        <p:sp>
          <p:nvSpPr>
            <p:cNvPr id="25" name="AutoShape 25"/>
            <p:cNvSpPr/>
            <p:nvPr/>
          </p:nvSpPr>
          <p:spPr>
            <a:xfrm flipH="1">
              <a:off x="3060407" y="3009720"/>
              <a:ext cx="1429422" cy="60505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4456698" y="1578367"/>
              <a:ext cx="0" cy="279679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4459570" y="6910466"/>
              <a:ext cx="0" cy="97669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8" name="Freeform 28"/>
            <p:cNvSpPr/>
            <p:nvPr/>
          </p:nvSpPr>
          <p:spPr>
            <a:xfrm>
              <a:off x="5118187" y="298424"/>
              <a:ext cx="626298" cy="571411"/>
            </a:xfrm>
            <a:custGeom>
              <a:avLst/>
              <a:gdLst/>
              <a:ahLst/>
              <a:cxnLst/>
              <a:rect l="l" t="t" r="r" b="b"/>
              <a:pathLst>
                <a:path w="626298" h="571411">
                  <a:moveTo>
                    <a:pt x="0" y="0"/>
                  </a:moveTo>
                  <a:lnTo>
                    <a:pt x="626298" y="0"/>
                  </a:lnTo>
                  <a:lnTo>
                    <a:pt x="626298" y="571410"/>
                  </a:lnTo>
                  <a:lnTo>
                    <a:pt x="0" y="571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802" b="-4802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6228167" y="371751"/>
              <a:ext cx="545927" cy="498083"/>
            </a:xfrm>
            <a:custGeom>
              <a:avLst/>
              <a:gdLst/>
              <a:ahLst/>
              <a:cxnLst/>
              <a:rect l="l" t="t" r="r" b="b"/>
              <a:pathLst>
                <a:path w="545927" h="498083">
                  <a:moveTo>
                    <a:pt x="0" y="0"/>
                  </a:moveTo>
                  <a:lnTo>
                    <a:pt x="545927" y="0"/>
                  </a:lnTo>
                  <a:lnTo>
                    <a:pt x="545927" y="498083"/>
                  </a:lnTo>
                  <a:lnTo>
                    <a:pt x="0" y="498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4802" b="-4802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3854083" y="4276152"/>
              <a:ext cx="1322898" cy="41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Adaptive Penalty Module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256547" y="4138693"/>
              <a:ext cx="1209118" cy="62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Real-time risk score engine  &amp; explainable AI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3043475" y="4736249"/>
              <a:ext cx="1333645" cy="54518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4485748" y="3009720"/>
              <a:ext cx="1298426" cy="52588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4489830" y="3009720"/>
              <a:ext cx="0" cy="48594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5" name="AutoShape 35"/>
            <p:cNvSpPr/>
            <p:nvPr/>
          </p:nvSpPr>
          <p:spPr>
            <a:xfrm flipH="1">
              <a:off x="4377119" y="4736249"/>
              <a:ext cx="1394203" cy="54518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6" name="AutoShape 36"/>
            <p:cNvSpPr/>
            <p:nvPr/>
          </p:nvSpPr>
          <p:spPr>
            <a:xfrm>
              <a:off x="4377119" y="4636790"/>
              <a:ext cx="0" cy="64464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grpSp>
          <p:nvGrpSpPr>
            <p:cNvPr id="37" name="Group 37"/>
            <p:cNvGrpSpPr/>
            <p:nvPr/>
          </p:nvGrpSpPr>
          <p:grpSpPr>
            <a:xfrm>
              <a:off x="303301" y="5409117"/>
              <a:ext cx="9012452" cy="1631602"/>
              <a:chOff x="0" y="0"/>
              <a:chExt cx="2079535" cy="37647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79535" cy="376476"/>
              </a:xfrm>
              <a:custGeom>
                <a:avLst/>
                <a:gdLst/>
                <a:ahLst/>
                <a:cxnLst/>
                <a:rect l="l" t="t" r="r" b="b"/>
                <a:pathLst>
                  <a:path w="2079535" h="376476">
                    <a:moveTo>
                      <a:pt x="42625" y="0"/>
                    </a:moveTo>
                    <a:lnTo>
                      <a:pt x="2036910" y="0"/>
                    </a:lnTo>
                    <a:cubicBezTo>
                      <a:pt x="2048215" y="0"/>
                      <a:pt x="2059057" y="4491"/>
                      <a:pt x="2067051" y="12485"/>
                    </a:cubicBezTo>
                    <a:cubicBezTo>
                      <a:pt x="2075044" y="20478"/>
                      <a:pt x="2079535" y="31320"/>
                      <a:pt x="2079535" y="42625"/>
                    </a:cubicBezTo>
                    <a:lnTo>
                      <a:pt x="2079535" y="333851"/>
                    </a:lnTo>
                    <a:cubicBezTo>
                      <a:pt x="2079535" y="345156"/>
                      <a:pt x="2075044" y="355998"/>
                      <a:pt x="2067051" y="363992"/>
                    </a:cubicBezTo>
                    <a:cubicBezTo>
                      <a:pt x="2059057" y="371985"/>
                      <a:pt x="2048215" y="376476"/>
                      <a:pt x="2036910" y="376476"/>
                    </a:cubicBezTo>
                    <a:lnTo>
                      <a:pt x="42625" y="376476"/>
                    </a:lnTo>
                    <a:cubicBezTo>
                      <a:pt x="31320" y="376476"/>
                      <a:pt x="20478" y="371985"/>
                      <a:pt x="12485" y="363992"/>
                    </a:cubicBezTo>
                    <a:cubicBezTo>
                      <a:pt x="4491" y="355998"/>
                      <a:pt x="0" y="345156"/>
                      <a:pt x="0" y="333851"/>
                    </a:cubicBezTo>
                    <a:lnTo>
                      <a:pt x="0" y="42625"/>
                    </a:lnTo>
                    <a:cubicBezTo>
                      <a:pt x="0" y="31320"/>
                      <a:pt x="4491" y="20478"/>
                      <a:pt x="12485" y="12485"/>
                    </a:cubicBezTo>
                    <a:cubicBezTo>
                      <a:pt x="20478" y="4491"/>
                      <a:pt x="31320" y="0"/>
                      <a:pt x="42625" y="0"/>
                    </a:cubicBezTo>
                    <a:close/>
                  </a:path>
                </a:pathLst>
              </a:custGeom>
              <a:solidFill>
                <a:srgbClr val="D7FABC"/>
              </a:solidFill>
              <a:ln w="19050" cap="rnd">
                <a:solidFill>
                  <a:srgbClr val="000000"/>
                </a:solidFill>
                <a:prstDash val="sysDot"/>
                <a:round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2079535" cy="3955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20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2603901" y="5691105"/>
              <a:ext cx="656500" cy="598966"/>
            </a:xfrm>
            <a:custGeom>
              <a:avLst/>
              <a:gdLst/>
              <a:ahLst/>
              <a:cxnLst/>
              <a:rect l="l" t="t" r="r" b="b"/>
              <a:pathLst>
                <a:path w="656500" h="598966">
                  <a:moveTo>
                    <a:pt x="0" y="0"/>
                  </a:moveTo>
                  <a:lnTo>
                    <a:pt x="656501" y="0"/>
                  </a:lnTo>
                  <a:lnTo>
                    <a:pt x="656501" y="598966"/>
                  </a:lnTo>
                  <a:lnTo>
                    <a:pt x="0" y="59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4802" b="-4802"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987207" y="5782042"/>
              <a:ext cx="586133" cy="534765"/>
            </a:xfrm>
            <a:custGeom>
              <a:avLst/>
              <a:gdLst/>
              <a:ahLst/>
              <a:cxnLst/>
              <a:rect l="l" t="t" r="r" b="b"/>
              <a:pathLst>
                <a:path w="586133" h="534765">
                  <a:moveTo>
                    <a:pt x="0" y="0"/>
                  </a:moveTo>
                  <a:lnTo>
                    <a:pt x="586132" y="0"/>
                  </a:lnTo>
                  <a:lnTo>
                    <a:pt x="586132" y="534765"/>
                  </a:lnTo>
                  <a:lnTo>
                    <a:pt x="0" y="53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4802" b="-4802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071169" y="5837410"/>
              <a:ext cx="631805" cy="576435"/>
            </a:xfrm>
            <a:custGeom>
              <a:avLst/>
              <a:gdLst/>
              <a:ahLst/>
              <a:cxnLst/>
              <a:rect l="l" t="t" r="r" b="b"/>
              <a:pathLst>
                <a:path w="631805" h="576435">
                  <a:moveTo>
                    <a:pt x="0" y="0"/>
                  </a:moveTo>
                  <a:lnTo>
                    <a:pt x="631805" y="0"/>
                  </a:lnTo>
                  <a:lnTo>
                    <a:pt x="631805" y="576435"/>
                  </a:lnTo>
                  <a:lnTo>
                    <a:pt x="0" y="576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4802" b="-4802"/>
              </a:stretch>
            </a:blipFill>
          </p:spPr>
        </p:sp>
        <p:sp>
          <p:nvSpPr>
            <p:cNvPr id="43" name="AutoShape 43"/>
            <p:cNvSpPr/>
            <p:nvPr/>
          </p:nvSpPr>
          <p:spPr>
            <a:xfrm>
              <a:off x="4485748" y="3009720"/>
              <a:ext cx="2827484" cy="51552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4485748" y="3009720"/>
              <a:ext cx="4440710" cy="58129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45" name="AutoShape 45"/>
            <p:cNvSpPr/>
            <p:nvPr/>
          </p:nvSpPr>
          <p:spPr>
            <a:xfrm flipH="1">
              <a:off x="1737690" y="3015663"/>
              <a:ext cx="2762751" cy="52588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46" name="Freeform 46"/>
            <p:cNvSpPr/>
            <p:nvPr/>
          </p:nvSpPr>
          <p:spPr>
            <a:xfrm>
              <a:off x="7021217" y="3644355"/>
              <a:ext cx="661250" cy="603300"/>
            </a:xfrm>
            <a:custGeom>
              <a:avLst/>
              <a:gdLst/>
              <a:ahLst/>
              <a:cxnLst/>
              <a:rect l="l" t="t" r="r" b="b"/>
              <a:pathLst>
                <a:path w="661250" h="603300">
                  <a:moveTo>
                    <a:pt x="0" y="0"/>
                  </a:moveTo>
                  <a:lnTo>
                    <a:pt x="661250" y="0"/>
                  </a:lnTo>
                  <a:lnTo>
                    <a:pt x="661250" y="603299"/>
                  </a:lnTo>
                  <a:lnTo>
                    <a:pt x="0" y="60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802" b="-4802"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8646308" y="3620834"/>
              <a:ext cx="669444" cy="610775"/>
            </a:xfrm>
            <a:custGeom>
              <a:avLst/>
              <a:gdLst/>
              <a:ahLst/>
              <a:cxnLst/>
              <a:rect l="l" t="t" r="r" b="b"/>
              <a:pathLst>
                <a:path w="669444" h="610775">
                  <a:moveTo>
                    <a:pt x="0" y="0"/>
                  </a:moveTo>
                  <a:lnTo>
                    <a:pt x="669445" y="0"/>
                  </a:lnTo>
                  <a:lnTo>
                    <a:pt x="669445" y="610776"/>
                  </a:lnTo>
                  <a:lnTo>
                    <a:pt x="0" y="61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802" b="-4802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8390492" y="4347017"/>
              <a:ext cx="1297770" cy="424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2"/>
                </a:lnSpc>
              </a:pPr>
              <a:r>
                <a:rPr lang="en-US" sz="923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Disengagement</a:t>
              </a:r>
            </a:p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3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Model 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1402968" y="3620834"/>
              <a:ext cx="669444" cy="610775"/>
            </a:xfrm>
            <a:custGeom>
              <a:avLst/>
              <a:gdLst/>
              <a:ahLst/>
              <a:cxnLst/>
              <a:rect l="l" t="t" r="r" b="b"/>
              <a:pathLst>
                <a:path w="669444" h="610775">
                  <a:moveTo>
                    <a:pt x="0" y="0"/>
                  </a:moveTo>
                  <a:lnTo>
                    <a:pt x="669444" y="0"/>
                  </a:lnTo>
                  <a:lnTo>
                    <a:pt x="669444" y="610776"/>
                  </a:lnTo>
                  <a:lnTo>
                    <a:pt x="0" y="61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802" b="-4802"/>
              </a:stretch>
            </a:blipFill>
          </p:spPr>
        </p:sp>
        <p:sp>
          <p:nvSpPr>
            <p:cNvPr id="50" name="AutoShape 50"/>
            <p:cNvSpPr/>
            <p:nvPr/>
          </p:nvSpPr>
          <p:spPr>
            <a:xfrm flipH="1">
              <a:off x="511064" y="3006964"/>
              <a:ext cx="3991617" cy="459656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1" name="Freeform 51"/>
            <p:cNvSpPr/>
            <p:nvPr/>
          </p:nvSpPr>
          <p:spPr>
            <a:xfrm>
              <a:off x="176342" y="3501310"/>
              <a:ext cx="669444" cy="610775"/>
            </a:xfrm>
            <a:custGeom>
              <a:avLst/>
              <a:gdLst/>
              <a:ahLst/>
              <a:cxnLst/>
              <a:rect l="l" t="t" r="r" b="b"/>
              <a:pathLst>
                <a:path w="669444" h="610775">
                  <a:moveTo>
                    <a:pt x="0" y="0"/>
                  </a:moveTo>
                  <a:lnTo>
                    <a:pt x="669444" y="0"/>
                  </a:lnTo>
                  <a:lnTo>
                    <a:pt x="669444" y="610775"/>
                  </a:lnTo>
                  <a:lnTo>
                    <a:pt x="0" y="610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802" b="-4802"/>
              </a:stretch>
            </a:blipFill>
          </p:spPr>
        </p:sp>
        <p:sp>
          <p:nvSpPr>
            <p:cNvPr id="52" name="AutoShape 52"/>
            <p:cNvSpPr/>
            <p:nvPr/>
          </p:nvSpPr>
          <p:spPr>
            <a:xfrm>
              <a:off x="1737690" y="4771749"/>
              <a:ext cx="2626578" cy="50968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459244" y="4726210"/>
              <a:ext cx="3892173" cy="55509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4" name="AutoShape 54"/>
            <p:cNvSpPr/>
            <p:nvPr/>
          </p:nvSpPr>
          <p:spPr>
            <a:xfrm flipH="1">
              <a:off x="4364268" y="4771749"/>
              <a:ext cx="4675108" cy="533204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5" name="AutoShape 55"/>
            <p:cNvSpPr/>
            <p:nvPr/>
          </p:nvSpPr>
          <p:spPr>
            <a:xfrm flipH="1">
              <a:off x="4351417" y="4740059"/>
              <a:ext cx="3115215" cy="55509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6" name="Freeform 56"/>
            <p:cNvSpPr/>
            <p:nvPr/>
          </p:nvSpPr>
          <p:spPr>
            <a:xfrm>
              <a:off x="7610080" y="5775414"/>
              <a:ext cx="780412" cy="757709"/>
            </a:xfrm>
            <a:custGeom>
              <a:avLst/>
              <a:gdLst/>
              <a:ahLst/>
              <a:cxnLst/>
              <a:rect l="l" t="t" r="r" b="b"/>
              <a:pathLst>
                <a:path w="780412" h="757709">
                  <a:moveTo>
                    <a:pt x="0" y="0"/>
                  </a:moveTo>
                  <a:lnTo>
                    <a:pt x="780412" y="0"/>
                  </a:lnTo>
                  <a:lnTo>
                    <a:pt x="780412" y="757709"/>
                  </a:lnTo>
                  <a:lnTo>
                    <a:pt x="0" y="757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2442871" y="4219079"/>
              <a:ext cx="1311964" cy="41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Ensemble ML  Modeling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970601" y="944788"/>
              <a:ext cx="1191351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Activity  Logs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736414" y="2680562"/>
              <a:ext cx="1440567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Data Preparation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854083" y="8903625"/>
              <a:ext cx="1169600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User Interface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284501" y="944788"/>
              <a:ext cx="1300263" cy="41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LMS data &amp; Attendence data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751567" y="944788"/>
              <a:ext cx="1248029" cy="2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Survey Results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161700" y="944787"/>
              <a:ext cx="859517" cy="2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responses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287721" y="100767"/>
              <a:ext cx="611134" cy="210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48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Inputs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962062" y="5510748"/>
              <a:ext cx="778710" cy="210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48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Outputs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6774094" y="4296646"/>
              <a:ext cx="1410778" cy="41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recommendation engine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130908" y="4276152"/>
              <a:ext cx="1311964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RL Model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4365548"/>
              <a:ext cx="1311964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NLP Model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54083" y="6496100"/>
              <a:ext cx="1297770" cy="424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3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adaptive inventions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479483" y="6605335"/>
              <a:ext cx="1297770" cy="206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3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recomendations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2229825" y="6514073"/>
              <a:ext cx="1506589" cy="424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2"/>
                </a:lnSpc>
                <a:spcBef>
                  <a:spcPct val="0"/>
                </a:spcBef>
              </a:pPr>
              <a:r>
                <a:rPr lang="en-US" sz="923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risk score &amp; explain risk score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5691572" y="6578971"/>
              <a:ext cx="1548185" cy="359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2"/>
                </a:lnSpc>
                <a:spcBef>
                  <a:spcPct val="0"/>
                </a:spcBef>
              </a:pPr>
              <a:r>
                <a:rPr lang="en-US" sz="91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reminders and guidance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857944" y="371751"/>
              <a:ext cx="545927" cy="498083"/>
            </a:xfrm>
            <a:custGeom>
              <a:avLst/>
              <a:gdLst/>
              <a:ahLst/>
              <a:cxnLst/>
              <a:rect l="l" t="t" r="r" b="b"/>
              <a:pathLst>
                <a:path w="545927" h="498083">
                  <a:moveTo>
                    <a:pt x="0" y="0"/>
                  </a:moveTo>
                  <a:lnTo>
                    <a:pt x="545927" y="0"/>
                  </a:lnTo>
                  <a:lnTo>
                    <a:pt x="545927" y="498083"/>
                  </a:lnTo>
                  <a:lnTo>
                    <a:pt x="0" y="498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4802" b="-4802"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595539" y="960565"/>
              <a:ext cx="1191351" cy="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personal data</a:t>
              </a:r>
            </a:p>
          </p:txBody>
        </p:sp>
        <p:sp>
          <p:nvSpPr>
            <p:cNvPr id="75" name="Freeform 75"/>
            <p:cNvSpPr/>
            <p:nvPr/>
          </p:nvSpPr>
          <p:spPr>
            <a:xfrm>
              <a:off x="7809057" y="329465"/>
              <a:ext cx="638622" cy="582655"/>
            </a:xfrm>
            <a:custGeom>
              <a:avLst/>
              <a:gdLst/>
              <a:ahLst/>
              <a:cxnLst/>
              <a:rect l="l" t="t" r="r" b="b"/>
              <a:pathLst>
                <a:path w="638622" h="582655">
                  <a:moveTo>
                    <a:pt x="0" y="0"/>
                  </a:moveTo>
                  <a:lnTo>
                    <a:pt x="638622" y="0"/>
                  </a:lnTo>
                  <a:lnTo>
                    <a:pt x="638622" y="582655"/>
                  </a:lnTo>
                  <a:lnTo>
                    <a:pt x="0" y="582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802" b="-4802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7585902" y="966527"/>
              <a:ext cx="1191351" cy="417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4"/>
                </a:lnSpc>
                <a:spcBef>
                  <a:spcPct val="0"/>
                </a:spcBef>
              </a:pPr>
              <a:r>
                <a:rPr lang="en-US" sz="93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Academic records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780087" y="5446288"/>
            <a:ext cx="4507913" cy="4840712"/>
          </a:xfrm>
          <a:custGeom>
            <a:avLst/>
            <a:gdLst/>
            <a:ahLst/>
            <a:cxnLst/>
            <a:rect l="l" t="t" r="r" b="b"/>
            <a:pathLst>
              <a:path w="4507913" h="4840712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622182" y="0"/>
            <a:ext cx="5665818" cy="4114800"/>
          </a:xfrm>
          <a:custGeom>
            <a:avLst/>
            <a:gdLst/>
            <a:ahLst/>
            <a:cxnLst/>
            <a:rect l="l" t="t" r="r" b="b"/>
            <a:pathLst>
              <a:path w="5665818" h="4114800">
                <a:moveTo>
                  <a:pt x="5665818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8" y="4114800"/>
                </a:lnTo>
                <a:lnTo>
                  <a:pt x="566581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15365"/>
            <a:ext cx="18288000" cy="272415"/>
            <a:chOff x="0" y="0"/>
            <a:chExt cx="24384000" cy="363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362204"/>
            </a:xfrm>
            <a:custGeom>
              <a:avLst/>
              <a:gdLst/>
              <a:ahLst/>
              <a:cxnLst/>
              <a:rect l="l" t="t" r="r" b="b"/>
              <a:pathLst>
                <a:path w="24384000" h="362204">
                  <a:moveTo>
                    <a:pt x="9606534" y="0"/>
                  </a:moveTo>
                  <a:lnTo>
                    <a:pt x="0" y="362204"/>
                  </a:lnTo>
                  <a:lnTo>
                    <a:pt x="24384000" y="362204"/>
                  </a:lnTo>
                  <a:lnTo>
                    <a:pt x="9606534" y="0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497080" y="1782631"/>
            <a:ext cx="16146454" cy="5544470"/>
            <a:chOff x="0" y="0"/>
            <a:chExt cx="21528606" cy="739262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528606" cy="7392626"/>
              <a:chOff x="0" y="0"/>
              <a:chExt cx="4036942" cy="13862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36942" cy="1386230"/>
              </a:xfrm>
              <a:custGeom>
                <a:avLst/>
                <a:gdLst/>
                <a:ahLst/>
                <a:cxnLst/>
                <a:rect l="l" t="t" r="r" b="b"/>
                <a:pathLst>
                  <a:path w="4036942" h="1386230">
                    <a:moveTo>
                      <a:pt x="50509" y="0"/>
                    </a:moveTo>
                    <a:lnTo>
                      <a:pt x="3986433" y="0"/>
                    </a:lnTo>
                    <a:cubicBezTo>
                      <a:pt x="3999829" y="0"/>
                      <a:pt x="4012676" y="5321"/>
                      <a:pt x="4022148" y="14794"/>
                    </a:cubicBezTo>
                    <a:cubicBezTo>
                      <a:pt x="4031621" y="24266"/>
                      <a:pt x="4036942" y="37113"/>
                      <a:pt x="4036942" y="50509"/>
                    </a:cubicBezTo>
                    <a:lnTo>
                      <a:pt x="4036942" y="1335721"/>
                    </a:lnTo>
                    <a:cubicBezTo>
                      <a:pt x="4036942" y="1349117"/>
                      <a:pt x="4031621" y="1361964"/>
                      <a:pt x="4022148" y="1371436"/>
                    </a:cubicBezTo>
                    <a:cubicBezTo>
                      <a:pt x="4012676" y="1380909"/>
                      <a:pt x="3999829" y="1386230"/>
                      <a:pt x="3986433" y="1386230"/>
                    </a:cubicBezTo>
                    <a:lnTo>
                      <a:pt x="50509" y="1386230"/>
                    </a:lnTo>
                    <a:cubicBezTo>
                      <a:pt x="37113" y="1386230"/>
                      <a:pt x="24266" y="1380909"/>
                      <a:pt x="14794" y="1371436"/>
                    </a:cubicBezTo>
                    <a:cubicBezTo>
                      <a:pt x="5321" y="1361964"/>
                      <a:pt x="0" y="1349117"/>
                      <a:pt x="0" y="1335721"/>
                    </a:cubicBezTo>
                    <a:lnTo>
                      <a:pt x="0" y="50509"/>
                    </a:lnTo>
                    <a:cubicBezTo>
                      <a:pt x="0" y="37113"/>
                      <a:pt x="5321" y="24266"/>
                      <a:pt x="14794" y="14794"/>
                    </a:cubicBezTo>
                    <a:cubicBezTo>
                      <a:pt x="24266" y="5321"/>
                      <a:pt x="37113" y="0"/>
                      <a:pt x="505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C7E6B">
                      <a:alpha val="42000"/>
                    </a:srgbClr>
                  </a:gs>
                  <a:gs pos="33333">
                    <a:srgbClr val="45474B">
                      <a:alpha val="42000"/>
                    </a:srgbClr>
                  </a:gs>
                  <a:gs pos="66667">
                    <a:srgbClr val="6C7E6B">
                      <a:alpha val="26670"/>
                    </a:srgbClr>
                  </a:gs>
                  <a:gs pos="100000">
                    <a:srgbClr val="899889">
                      <a:alpha val="25410"/>
                    </a:srgbClr>
                  </a:gs>
                </a:gsLst>
                <a:lin ang="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4036942" cy="13957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62011" y="1495028"/>
              <a:ext cx="16901406" cy="43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89"/>
                </a:lnSpc>
              </a:pPr>
              <a:r>
                <a:rPr lang="en-US" sz="4635" b="1">
                  <a:solidFill>
                    <a:srgbClr val="39312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DESIGN AND IMPLEMENTATION OF AN ADAPTIVE ENSEMBLE MACHINE LEARNING ENGINE WITH EXPLAINABLE AI FOR REAL-TIME STUDENT RISK PREDICTION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22182" y="594376"/>
            <a:ext cx="3411861" cy="34118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7981" r="-22992" b="-5097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0" y="9559953"/>
            <a:ext cx="16766856" cy="727042"/>
            <a:chOff x="0" y="0"/>
            <a:chExt cx="22355808" cy="969390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5029198" cy="969390"/>
              <a:chOff x="0" y="0"/>
              <a:chExt cx="5029198" cy="9693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029200" cy="969391"/>
              </a:xfrm>
              <a:custGeom>
                <a:avLst/>
                <a:gdLst/>
                <a:ahLst/>
                <a:cxnLst/>
                <a:rect l="l" t="t" r="r" b="b"/>
                <a:pathLst>
                  <a:path w="5029200" h="969391">
                    <a:moveTo>
                      <a:pt x="0" y="0"/>
                    </a:moveTo>
                    <a:lnTo>
                      <a:pt x="5029200" y="0"/>
                    </a:lnTo>
                    <a:lnTo>
                      <a:pt x="5029200" y="969391"/>
                    </a:lnTo>
                    <a:lnTo>
                      <a:pt x="0" y="9693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44" b="-144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5423152" y="299605"/>
              <a:ext cx="321437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IT22354792	</a:t>
              </a: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890700" y="299605"/>
              <a:ext cx="450469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Ravisanka U V P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650976" y="299605"/>
              <a:ext cx="300228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25-26J-172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734018" y="389725"/>
              <a:ext cx="1621790" cy="37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06/01/2026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93751" y="8444874"/>
            <a:ext cx="727972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Specialization: Information Technology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15365"/>
            <a:ext cx="18288000" cy="272415"/>
            <a:chOff x="0" y="0"/>
            <a:chExt cx="24384000" cy="3632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62204"/>
            </a:xfrm>
            <a:custGeom>
              <a:avLst/>
              <a:gdLst/>
              <a:ahLst/>
              <a:cxnLst/>
              <a:rect l="l" t="t" r="r" b="b"/>
              <a:pathLst>
                <a:path w="24384000" h="362204">
                  <a:moveTo>
                    <a:pt x="9606534" y="0"/>
                  </a:moveTo>
                  <a:lnTo>
                    <a:pt x="0" y="362204"/>
                  </a:lnTo>
                  <a:lnTo>
                    <a:pt x="24384000" y="362204"/>
                  </a:lnTo>
                  <a:lnTo>
                    <a:pt x="9606534" y="0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59953"/>
            <a:ext cx="16766856" cy="727042"/>
            <a:chOff x="0" y="0"/>
            <a:chExt cx="22355808" cy="96939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029198" cy="969390"/>
              <a:chOff x="0" y="0"/>
              <a:chExt cx="5029198" cy="9693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029200" cy="969391"/>
              </a:xfrm>
              <a:custGeom>
                <a:avLst/>
                <a:gdLst/>
                <a:ahLst/>
                <a:cxnLst/>
                <a:rect l="l" t="t" r="r" b="b"/>
                <a:pathLst>
                  <a:path w="5029200" h="969391">
                    <a:moveTo>
                      <a:pt x="0" y="0"/>
                    </a:moveTo>
                    <a:lnTo>
                      <a:pt x="5029200" y="0"/>
                    </a:lnTo>
                    <a:lnTo>
                      <a:pt x="5029200" y="969391"/>
                    </a:lnTo>
                    <a:lnTo>
                      <a:pt x="0" y="9693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44" b="-144"/>
                </a:stretch>
              </a:blip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423152" y="299605"/>
              <a:ext cx="321437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IT22354792	</a:t>
              </a: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700" y="299605"/>
              <a:ext cx="450469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Ravisanka U V 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650976" y="299605"/>
              <a:ext cx="300228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25-26J-172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734018" y="389725"/>
              <a:ext cx="1621790" cy="37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06/01/2026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17896286" cy="2633447"/>
            <a:chOff x="0" y="0"/>
            <a:chExt cx="23861715" cy="351126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3269863" cy="3511262"/>
            </a:xfrm>
            <a:custGeom>
              <a:avLst/>
              <a:gdLst/>
              <a:ahLst/>
              <a:cxnLst/>
              <a:rect l="l" t="t" r="r" b="b"/>
              <a:pathLst>
                <a:path w="3269863" h="3511262">
                  <a:moveTo>
                    <a:pt x="0" y="3511262"/>
                  </a:moveTo>
                  <a:lnTo>
                    <a:pt x="3269863" y="3511262"/>
                  </a:lnTo>
                  <a:lnTo>
                    <a:pt x="3269863" y="0"/>
                  </a:lnTo>
                  <a:lnTo>
                    <a:pt x="0" y="0"/>
                  </a:lnTo>
                  <a:lnTo>
                    <a:pt x="0" y="3511262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5034890" y="289223"/>
              <a:ext cx="18826793" cy="9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0"/>
                </a:lnSpc>
                <a:spcBef>
                  <a:spcPct val="0"/>
                </a:spcBef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Design and Implementation of an Adaptive Ensemble Machine Learning Engine with Explainable AI for Real-Time Student Risk Prediction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3460817" y="1197273"/>
              <a:ext cx="20400866" cy="25400"/>
            </a:xfrm>
            <a:prstGeom prst="line">
              <a:avLst/>
            </a:prstGeom>
            <a:ln w="508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5" name="Freeform 15"/>
          <p:cNvSpPr/>
          <p:nvPr/>
        </p:nvSpPr>
        <p:spPr>
          <a:xfrm rot="2943003">
            <a:off x="11941389" y="1036700"/>
            <a:ext cx="1424809" cy="805665"/>
          </a:xfrm>
          <a:custGeom>
            <a:avLst/>
            <a:gdLst/>
            <a:ahLst/>
            <a:cxnLst/>
            <a:rect l="l" t="t" r="r" b="b"/>
            <a:pathLst>
              <a:path w="1424809" h="805665">
                <a:moveTo>
                  <a:pt x="0" y="0"/>
                </a:moveTo>
                <a:lnTo>
                  <a:pt x="1424810" y="0"/>
                </a:lnTo>
                <a:lnTo>
                  <a:pt x="1424810" y="805665"/>
                </a:lnTo>
                <a:lnTo>
                  <a:pt x="0" y="8056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870530" y="1439532"/>
            <a:ext cx="10683152" cy="4494543"/>
            <a:chOff x="0" y="0"/>
            <a:chExt cx="14244202" cy="5992724"/>
          </a:xfrm>
        </p:grpSpPr>
        <p:sp>
          <p:nvSpPr>
            <p:cNvPr id="17" name="TextBox 17"/>
            <p:cNvSpPr txBox="1"/>
            <p:nvPr/>
          </p:nvSpPr>
          <p:spPr>
            <a:xfrm>
              <a:off x="800351" y="768468"/>
              <a:ext cx="13443851" cy="4055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Identifies students at academic risk early using machine learning models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Analyzes academic performance, attendance, and LMS behavior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Generates real-time risk scores with semester-wise trends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Uses Explainable AI to highlight contributing factors behind each prediction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Enables timely academic intervention 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before performance declines</a:t>
              </a:r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863851" y="565573"/>
              <a:ext cx="0" cy="42587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360060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the Solution Addresses the Sub-Problem / Prototype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9495858" y="4464817"/>
            <a:ext cx="0" cy="4946663"/>
          </a:xfrm>
          <a:prstGeom prst="line">
            <a:avLst/>
          </a:prstGeom>
          <a:ln w="95250" cap="flat">
            <a:solidFill>
              <a:srgbClr val="6C7E6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8263947" y="4040637"/>
            <a:ext cx="11267174" cy="5370843"/>
            <a:chOff x="0" y="0"/>
            <a:chExt cx="15022899" cy="7161124"/>
          </a:xfrm>
        </p:grpSpPr>
        <p:sp>
          <p:nvSpPr>
            <p:cNvPr id="22" name="Freeform 22"/>
            <p:cNvSpPr/>
            <p:nvPr/>
          </p:nvSpPr>
          <p:spPr>
            <a:xfrm>
              <a:off x="0" y="832951"/>
              <a:ext cx="1582793" cy="3111819"/>
            </a:xfrm>
            <a:custGeom>
              <a:avLst/>
              <a:gdLst/>
              <a:ahLst/>
              <a:cxnLst/>
              <a:rect l="l" t="t" r="r" b="b"/>
              <a:pathLst>
                <a:path w="1582793" h="3111819">
                  <a:moveTo>
                    <a:pt x="0" y="0"/>
                  </a:moveTo>
                  <a:lnTo>
                    <a:pt x="1582793" y="0"/>
                  </a:lnTo>
                  <a:lnTo>
                    <a:pt x="1582793" y="3111818"/>
                  </a:lnTo>
                  <a:lnTo>
                    <a:pt x="0" y="3111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87309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579048" y="768468"/>
              <a:ext cx="13443851" cy="6392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Students: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Awareness of academic risk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Clear explanation of why they are at risk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Motivation to improve before assessments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Lecturers / Advisors: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Early identification of struggling students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Data-driven intervention planning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Reduced manual monitoring workload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Administrators: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Institution level academic risk visibility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Evidence based decision making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8697" y="-57150"/>
              <a:ext cx="801548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User Requirements Addressed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15365"/>
            <a:ext cx="18288000" cy="272415"/>
            <a:chOff x="0" y="0"/>
            <a:chExt cx="24384000" cy="3632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62204"/>
            </a:xfrm>
            <a:custGeom>
              <a:avLst/>
              <a:gdLst/>
              <a:ahLst/>
              <a:cxnLst/>
              <a:rect l="l" t="t" r="r" b="b"/>
              <a:pathLst>
                <a:path w="24384000" h="362204">
                  <a:moveTo>
                    <a:pt x="9606534" y="0"/>
                  </a:moveTo>
                  <a:lnTo>
                    <a:pt x="0" y="362204"/>
                  </a:lnTo>
                  <a:lnTo>
                    <a:pt x="24384000" y="362204"/>
                  </a:lnTo>
                  <a:lnTo>
                    <a:pt x="9606534" y="0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59953"/>
            <a:ext cx="16766856" cy="727042"/>
            <a:chOff x="0" y="0"/>
            <a:chExt cx="22355808" cy="96939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029198" cy="969390"/>
              <a:chOff x="0" y="0"/>
              <a:chExt cx="5029198" cy="9693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029200" cy="969391"/>
              </a:xfrm>
              <a:custGeom>
                <a:avLst/>
                <a:gdLst/>
                <a:ahLst/>
                <a:cxnLst/>
                <a:rect l="l" t="t" r="r" b="b"/>
                <a:pathLst>
                  <a:path w="5029200" h="969391">
                    <a:moveTo>
                      <a:pt x="0" y="0"/>
                    </a:moveTo>
                    <a:lnTo>
                      <a:pt x="5029200" y="0"/>
                    </a:lnTo>
                    <a:lnTo>
                      <a:pt x="5029200" y="969391"/>
                    </a:lnTo>
                    <a:lnTo>
                      <a:pt x="0" y="9693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44" b="-144"/>
                </a:stretch>
              </a:blip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423152" y="299605"/>
              <a:ext cx="321437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IT22354792	</a:t>
              </a: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700" y="299605"/>
              <a:ext cx="450469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Ravisanka U V 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650976" y="299605"/>
              <a:ext cx="3002280" cy="56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25-26J-172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734018" y="389725"/>
              <a:ext cx="1621790" cy="37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 b="1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06/01/2026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17896286" cy="2633447"/>
            <a:chOff x="0" y="0"/>
            <a:chExt cx="23861715" cy="3511262"/>
          </a:xfrm>
        </p:grpSpPr>
        <p:sp>
          <p:nvSpPr>
            <p:cNvPr id="12" name="Freeform 12"/>
            <p:cNvSpPr/>
            <p:nvPr/>
          </p:nvSpPr>
          <p:spPr>
            <a:xfrm flipV="1">
              <a:off x="0" y="0"/>
              <a:ext cx="3269863" cy="3511262"/>
            </a:xfrm>
            <a:custGeom>
              <a:avLst/>
              <a:gdLst/>
              <a:ahLst/>
              <a:cxnLst/>
              <a:rect l="l" t="t" r="r" b="b"/>
              <a:pathLst>
                <a:path w="3269863" h="3511262">
                  <a:moveTo>
                    <a:pt x="0" y="3511262"/>
                  </a:moveTo>
                  <a:lnTo>
                    <a:pt x="3269863" y="3511262"/>
                  </a:lnTo>
                  <a:lnTo>
                    <a:pt x="3269863" y="0"/>
                  </a:lnTo>
                  <a:lnTo>
                    <a:pt x="0" y="0"/>
                  </a:lnTo>
                  <a:lnTo>
                    <a:pt x="0" y="3511262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5034890" y="289223"/>
              <a:ext cx="18826793" cy="9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40"/>
                </a:lnSpc>
                <a:spcBef>
                  <a:spcPct val="0"/>
                </a:spcBef>
              </a:pPr>
              <a:r>
                <a:rPr lang="en-US" sz="2200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Design and Implementation of an Adaptive Ensemble Machine Learning Engine with Explainable AI for Real-Time Student Risk Prediction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3460817" y="1197273"/>
              <a:ext cx="20400866" cy="25400"/>
            </a:xfrm>
            <a:prstGeom prst="line">
              <a:avLst/>
            </a:prstGeom>
            <a:ln w="508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726725" y="4318299"/>
            <a:ext cx="11452099" cy="5363926"/>
            <a:chOff x="0" y="0"/>
            <a:chExt cx="15269465" cy="71519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6125" cy="1789354"/>
            </a:xfrm>
            <a:custGeom>
              <a:avLst/>
              <a:gdLst/>
              <a:ahLst/>
              <a:cxnLst/>
              <a:rect l="l" t="t" r="r" b="b"/>
              <a:pathLst>
                <a:path w="1876125" h="1789354">
                  <a:moveTo>
                    <a:pt x="0" y="0"/>
                  </a:moveTo>
                  <a:lnTo>
                    <a:pt x="1876125" y="0"/>
                  </a:lnTo>
                  <a:lnTo>
                    <a:pt x="1876125" y="1789354"/>
                  </a:lnTo>
                  <a:lnTo>
                    <a:pt x="0" y="1789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01980" y="1343445"/>
              <a:ext cx="13767484" cy="5808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Students: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Found risk explanations easy to understand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Reported increased motivation after viewing risk trends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Lecturers: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Valued early risk alerts and factor level explanations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Noted reduced time spent identifying struggling students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Overall Feedback: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System perceived as useful, clear, and supportive</a:t>
              </a:r>
            </a:p>
            <a:p>
              <a:pPr marL="1013783" lvl="2" indent="-337928" algn="just">
                <a:lnSpc>
                  <a:spcPts val="3521"/>
                </a:lnSpc>
                <a:buFont typeface="Arial"/>
                <a:buChar char="⚬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Suggestions included adding personalized improvement tips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endParaRPr lang="en-US" sz="23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1567009" y="1140551"/>
              <a:ext cx="0" cy="60113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682362" y="517827"/>
              <a:ext cx="820844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User Feedback on the Prototype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73205" y="9830103"/>
            <a:ext cx="19716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-7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44971" y="1418953"/>
            <a:ext cx="15541791" cy="2741943"/>
            <a:chOff x="0" y="0"/>
            <a:chExt cx="20722388" cy="3655924"/>
          </a:xfrm>
        </p:grpSpPr>
        <p:sp>
          <p:nvSpPr>
            <p:cNvPr id="22" name="TextBox 22"/>
            <p:cNvSpPr txBox="1"/>
            <p:nvPr/>
          </p:nvSpPr>
          <p:spPr>
            <a:xfrm>
              <a:off x="1365680" y="768468"/>
              <a:ext cx="19356708" cy="2887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Modular ML architecture supporting real-time predictions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Integration of explainable AI for transparency and trust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Scalable backend using Firebase Functions and FastAPI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Interactive dashboards for different user roles</a:t>
              </a:r>
            </a:p>
            <a:p>
              <a:pPr marL="506892" lvl="1" indent="-253446" algn="just">
                <a:lnSpc>
                  <a:spcPts val="3521"/>
                </a:lnSpc>
                <a:buFont typeface="Arial"/>
                <a:buChar char="•"/>
              </a:pPr>
              <a:r>
                <a:rPr lang="en-US" sz="234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Ethical AI practices including bias monitoring and access control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457109" y="565573"/>
              <a:ext cx="0" cy="3090351"/>
            </a:xfrm>
            <a:prstGeom prst="line">
              <a:avLst/>
            </a:prstGeom>
            <a:ln w="127000" cap="flat">
              <a:solidFill>
                <a:srgbClr val="6C7E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213319" y="-57150"/>
              <a:ext cx="1154084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Design Excellence / Contribution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2136899"/>
              <a:ext cx="1336600" cy="1273112"/>
            </a:xfrm>
            <a:custGeom>
              <a:avLst/>
              <a:gdLst/>
              <a:ahLst/>
              <a:cxnLst/>
              <a:rect l="l" t="t" r="r" b="b"/>
              <a:pathLst>
                <a:path w="1336600" h="1273112">
                  <a:moveTo>
                    <a:pt x="0" y="0"/>
                  </a:moveTo>
                  <a:lnTo>
                    <a:pt x="1336600" y="0"/>
                  </a:lnTo>
                  <a:lnTo>
                    <a:pt x="1336600" y="1273112"/>
                  </a:lnTo>
                  <a:lnTo>
                    <a:pt x="0" y="127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5195e-671e-423b-bef2-4f1205612242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20DB7DB36DD49BC8150064CF95DD9" ma:contentTypeVersion="13" ma:contentTypeDescription="Create a new document." ma:contentTypeScope="" ma:versionID="c48e4f147fbfcc35a76b22813172a650">
  <xsd:schema xmlns:xsd="http://www.w3.org/2001/XMLSchema" xmlns:xs="http://www.w3.org/2001/XMLSchema" xmlns:p="http://schemas.microsoft.com/office/2006/metadata/properties" xmlns:ns2="b315195e-671e-423b-bef2-4f1205612242" xmlns:ns3="db72c12f-87a4-44ab-bbc5-4cc8306b158a" targetNamespace="http://schemas.microsoft.com/office/2006/metadata/properties" ma:root="true" ma:fieldsID="348c77cf9af5ee6cf2ae546677978010" ns2:_="" ns3:_="">
    <xsd:import namespace="b315195e-671e-423b-bef2-4f1205612242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195e-671e-423b-bef2-4f1205612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963F9-972C-42C3-BF47-9339EA0D307B}">
  <ds:schemaRefs>
    <ds:schemaRef ds:uri="http://schemas.microsoft.com/office/2006/metadata/properties"/>
    <ds:schemaRef ds:uri="http://schemas.microsoft.com/office/infopath/2007/PartnerControls"/>
    <ds:schemaRef ds:uri="b315195e-671e-423b-bef2-4f1205612242"/>
    <ds:schemaRef ds:uri="db72c12f-87a4-44ab-bbc5-4cc8306b158a"/>
  </ds:schemaRefs>
</ds:datastoreItem>
</file>

<file path=customXml/itemProps2.xml><?xml version="1.0" encoding="utf-8"?>
<ds:datastoreItem xmlns:ds="http://schemas.openxmlformats.org/officeDocument/2006/customXml" ds:itemID="{D8ABEFA0-AF18-48D4-A2B4-D5A050D525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5DBF87-3CA6-4067-8CD9-74E5AE4EB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5195e-671e-423b-bef2-4f1205612242"/>
    <ds:schemaRef ds:uri="db72c12f-87a4-44ab-bbc5-4cc8306b1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25-26J-172 PP1 Presentation</dc:title>
  <cp:revision>2</cp:revision>
  <dcterms:created xsi:type="dcterms:W3CDTF">2006-08-16T00:00:00Z</dcterms:created>
  <dcterms:modified xsi:type="dcterms:W3CDTF">2026-04-26T14:04:39Z</dcterms:modified>
  <dc:identifier>DAG9d-jAKA8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0x0101008DC20DB7DB36DD49BC8150064CF95DD9</vt:lpwstr>
  </property>
</Properties>
</file>